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4"/>
  </p:notesMasterIdLst>
  <p:sldIdLst>
    <p:sldId id="261" r:id="rId2"/>
    <p:sldId id="262" r:id="rId3"/>
  </p:sldIdLst>
  <p:sldSz cx="7775575" cy="10907713"/>
  <p:notesSz cx="6797675" cy="9926638"/>
  <p:defaultTex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5">
          <p15:clr>
            <a:srgbClr val="A4A3A4"/>
          </p15:clr>
        </p15:guide>
        <p15:guide id="2" pos="24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21F"/>
    <a:srgbClr val="7CAB1C"/>
    <a:srgbClr val="9EABB4"/>
    <a:srgbClr val="01B2B6"/>
    <a:srgbClr val="0089D1"/>
    <a:srgbClr val="FF3B77"/>
    <a:srgbClr val="141414"/>
    <a:srgbClr val="AA8755"/>
    <a:srgbClr val="DDBB3D"/>
    <a:srgbClr val="050A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3BD2A6-54CB-4DF9-A388-48DE18D0B8EB}" v="18" dt="2019-02-02T07:41:42.46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6" autoAdjust="0"/>
    <p:restoredTop sz="86356" autoAdjust="0"/>
  </p:normalViewPr>
  <p:slideViewPr>
    <p:cSldViewPr snapToGrid="0">
      <p:cViewPr>
        <p:scale>
          <a:sx n="125" d="100"/>
          <a:sy n="125" d="100"/>
        </p:scale>
        <p:origin x="1428" y="90"/>
      </p:cViewPr>
      <p:guideLst>
        <p:guide orient="horz" pos="3435"/>
        <p:guide pos="2449"/>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5659" cy="498056"/>
          </a:xfrm>
          <a:prstGeom prst="rect">
            <a:avLst/>
          </a:prstGeom>
        </p:spPr>
        <p:txBody>
          <a:bodyPr vert="horz" lIns="91440" tIns="45719" rIns="91440" bIns="4571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6" y="0"/>
            <a:ext cx="2945659" cy="498056"/>
          </a:xfrm>
          <a:prstGeom prst="rect">
            <a:avLst/>
          </a:prstGeom>
        </p:spPr>
        <p:txBody>
          <a:bodyPr vert="horz" lIns="91440" tIns="45719" rIns="91440" bIns="45719" rtlCol="0"/>
          <a:lstStyle>
            <a:lvl1pPr algn="r">
              <a:defRPr sz="1200"/>
            </a:lvl1pPr>
          </a:lstStyle>
          <a:p>
            <a:fld id="{70F99883-74AE-4A2C-81B7-5B86A08198C0}" type="datetimeFigureOut">
              <a:rPr kumimoji="1" lang="ja-JP" altLang="en-US" smtClean="0"/>
              <a:pPr/>
              <a:t>2019/2/25</a:t>
            </a:fld>
            <a:endParaRPr kumimoji="1" lang="ja-JP" altLang="en-US"/>
          </a:p>
        </p:txBody>
      </p:sp>
      <p:sp>
        <p:nvSpPr>
          <p:cNvPr id="4" name="スライド イメージ プレースホルダー 3"/>
          <p:cNvSpPr>
            <a:spLocks noGrp="1" noRot="1" noChangeAspect="1"/>
          </p:cNvSpPr>
          <p:nvPr>
            <p:ph type="sldImg" idx="2"/>
          </p:nvPr>
        </p:nvSpPr>
        <p:spPr>
          <a:xfrm>
            <a:off x="2205038" y="1239838"/>
            <a:ext cx="2387600" cy="3351212"/>
          </a:xfrm>
          <a:prstGeom prst="rect">
            <a:avLst/>
          </a:prstGeom>
          <a:noFill/>
          <a:ln w="12700">
            <a:solidFill>
              <a:prstClr val="black"/>
            </a:solidFill>
          </a:ln>
        </p:spPr>
        <p:txBody>
          <a:bodyPr vert="horz" lIns="91440" tIns="45719" rIns="91440" bIns="45719"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3"/>
          </a:xfrm>
          <a:prstGeom prst="rect">
            <a:avLst/>
          </a:prstGeom>
        </p:spPr>
        <p:txBody>
          <a:bodyPr vert="horz" lIns="91440" tIns="45719" rIns="91440" bIns="4571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28587"/>
            <a:ext cx="2945659" cy="498055"/>
          </a:xfrm>
          <a:prstGeom prst="rect">
            <a:avLst/>
          </a:prstGeom>
        </p:spPr>
        <p:txBody>
          <a:bodyPr vert="horz" lIns="91440" tIns="45719" rIns="91440" bIns="4571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6" y="9428587"/>
            <a:ext cx="2945659" cy="498055"/>
          </a:xfrm>
          <a:prstGeom prst="rect">
            <a:avLst/>
          </a:prstGeom>
        </p:spPr>
        <p:txBody>
          <a:bodyPr vert="horz" lIns="91440" tIns="45719" rIns="91440" bIns="45719" rtlCol="0" anchor="b"/>
          <a:lstStyle>
            <a:lvl1pPr algn="r">
              <a:defRPr sz="1200"/>
            </a:lvl1pPr>
          </a:lstStyle>
          <a:p>
            <a:fld id="{ACD93CC5-A9B8-46A1-B8C3-70AA73E05DA2}" type="slidenum">
              <a:rPr kumimoji="1" lang="ja-JP" altLang="en-US" smtClean="0"/>
              <a:pPr/>
              <a:t>‹#›</a:t>
            </a:fld>
            <a:endParaRPr kumimoji="1" lang="ja-JP" altLang="en-US"/>
          </a:p>
        </p:txBody>
      </p:sp>
    </p:spTree>
    <p:extLst>
      <p:ext uri="{BB962C8B-B14F-4D97-AF65-F5344CB8AC3E}">
        <p14:creationId xmlns:p14="http://schemas.microsoft.com/office/powerpoint/2010/main" val="3670022972"/>
      </p:ext>
    </p:extLst>
  </p:cSld>
  <p:clrMap bg1="lt1" tx1="dk1" bg2="lt2" tx2="dk2" accent1="accent1" accent2="accent2" accent3="accent3" accent4="accent4" accent5="accent5" accent6="accent6" hlink="hlink" folHlink="folHlink"/>
  <p:notesStyle>
    <a:lvl1pPr marL="0" algn="l" defTabSz="1019007" rtl="0" eaLnBrk="1" latinLnBrk="0" hangingPunct="1">
      <a:defRPr kumimoji="1" sz="1337" kern="1200">
        <a:solidFill>
          <a:schemeClr val="tx1"/>
        </a:solidFill>
        <a:latin typeface="+mn-lt"/>
        <a:ea typeface="+mn-ea"/>
        <a:cs typeface="+mn-cs"/>
      </a:defRPr>
    </a:lvl1pPr>
    <a:lvl2pPr marL="509504" algn="l" defTabSz="1019007" rtl="0" eaLnBrk="1" latinLnBrk="0" hangingPunct="1">
      <a:defRPr kumimoji="1" sz="1337" kern="1200">
        <a:solidFill>
          <a:schemeClr val="tx1"/>
        </a:solidFill>
        <a:latin typeface="+mn-lt"/>
        <a:ea typeface="+mn-ea"/>
        <a:cs typeface="+mn-cs"/>
      </a:defRPr>
    </a:lvl2pPr>
    <a:lvl3pPr marL="1019007" algn="l" defTabSz="1019007" rtl="0" eaLnBrk="1" latinLnBrk="0" hangingPunct="1">
      <a:defRPr kumimoji="1" sz="1337" kern="1200">
        <a:solidFill>
          <a:schemeClr val="tx1"/>
        </a:solidFill>
        <a:latin typeface="+mn-lt"/>
        <a:ea typeface="+mn-ea"/>
        <a:cs typeface="+mn-cs"/>
      </a:defRPr>
    </a:lvl3pPr>
    <a:lvl4pPr marL="1528511" algn="l" defTabSz="1019007" rtl="0" eaLnBrk="1" latinLnBrk="0" hangingPunct="1">
      <a:defRPr kumimoji="1" sz="1337" kern="1200">
        <a:solidFill>
          <a:schemeClr val="tx1"/>
        </a:solidFill>
        <a:latin typeface="+mn-lt"/>
        <a:ea typeface="+mn-ea"/>
        <a:cs typeface="+mn-cs"/>
      </a:defRPr>
    </a:lvl4pPr>
    <a:lvl5pPr marL="2038015" algn="l" defTabSz="1019007" rtl="0" eaLnBrk="1" latinLnBrk="0" hangingPunct="1">
      <a:defRPr kumimoji="1" sz="1337" kern="1200">
        <a:solidFill>
          <a:schemeClr val="tx1"/>
        </a:solidFill>
        <a:latin typeface="+mn-lt"/>
        <a:ea typeface="+mn-ea"/>
        <a:cs typeface="+mn-cs"/>
      </a:defRPr>
    </a:lvl5pPr>
    <a:lvl6pPr marL="2547518" algn="l" defTabSz="1019007" rtl="0" eaLnBrk="1" latinLnBrk="0" hangingPunct="1">
      <a:defRPr kumimoji="1" sz="1337" kern="1200">
        <a:solidFill>
          <a:schemeClr val="tx1"/>
        </a:solidFill>
        <a:latin typeface="+mn-lt"/>
        <a:ea typeface="+mn-ea"/>
        <a:cs typeface="+mn-cs"/>
      </a:defRPr>
    </a:lvl6pPr>
    <a:lvl7pPr marL="3057022" algn="l" defTabSz="1019007" rtl="0" eaLnBrk="1" latinLnBrk="0" hangingPunct="1">
      <a:defRPr kumimoji="1" sz="1337" kern="1200">
        <a:solidFill>
          <a:schemeClr val="tx1"/>
        </a:solidFill>
        <a:latin typeface="+mn-lt"/>
        <a:ea typeface="+mn-ea"/>
        <a:cs typeface="+mn-cs"/>
      </a:defRPr>
    </a:lvl7pPr>
    <a:lvl8pPr marL="3566526" algn="l" defTabSz="1019007" rtl="0" eaLnBrk="1" latinLnBrk="0" hangingPunct="1">
      <a:defRPr kumimoji="1" sz="1337" kern="1200">
        <a:solidFill>
          <a:schemeClr val="tx1"/>
        </a:solidFill>
        <a:latin typeface="+mn-lt"/>
        <a:ea typeface="+mn-ea"/>
        <a:cs typeface="+mn-cs"/>
      </a:defRPr>
    </a:lvl8pPr>
    <a:lvl9pPr marL="4076029" algn="l" defTabSz="1019007" rtl="0" eaLnBrk="1" latinLnBrk="0" hangingPunct="1">
      <a:defRPr kumimoji="1"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07140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48878"/>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777514" rtl="0" eaLnBrk="1" latinLnBrk="0" hangingPunct="1">
        <a:lnSpc>
          <a:spcPct val="90000"/>
        </a:lnSpc>
        <a:spcBef>
          <a:spcPct val="0"/>
        </a:spcBef>
        <a:buNone/>
        <a:defRPr kumimoji="1"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kumimoji="1"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kumimoji="1"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kumimoji="1"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75AED7D-32FD-2449-87CC-A3618E08F28F}"/>
              </a:ext>
            </a:extLst>
          </p:cNvPr>
          <p:cNvPicPr>
            <a:picLocks noChangeAspect="1"/>
          </p:cNvPicPr>
          <p:nvPr/>
        </p:nvPicPr>
        <p:blipFill rotWithShape="1">
          <a:blip r:embed="rId2">
            <a:alphaModFix amt="5000"/>
          </a:blip>
          <a:srcRect b="14436"/>
          <a:stretch/>
        </p:blipFill>
        <p:spPr>
          <a:xfrm>
            <a:off x="-26093" y="15767"/>
            <a:ext cx="7775575" cy="4228427"/>
          </a:xfrm>
          <a:prstGeom prst="rect">
            <a:avLst/>
          </a:prstGeom>
        </p:spPr>
      </p:pic>
      <p:pic>
        <p:nvPicPr>
          <p:cNvPr id="21" name="図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43" y="5659200"/>
            <a:ext cx="7775575" cy="5248513"/>
          </a:xfrm>
          <a:prstGeom prst="rect">
            <a:avLst/>
          </a:prstGeom>
        </p:spPr>
      </p:pic>
      <p:sp>
        <p:nvSpPr>
          <p:cNvPr id="4" name="テキスト ボックス 3"/>
          <p:cNvSpPr txBox="1"/>
          <p:nvPr/>
        </p:nvSpPr>
        <p:spPr>
          <a:xfrm>
            <a:off x="1322002" y="730382"/>
            <a:ext cx="5901909" cy="769441"/>
          </a:xfrm>
          <a:prstGeom prst="rect">
            <a:avLst/>
          </a:prstGeom>
          <a:noFill/>
        </p:spPr>
        <p:txBody>
          <a:bodyPr wrap="square" rtlCol="0">
            <a:spAutoFit/>
          </a:bodyPr>
          <a:lstStyle/>
          <a:p>
            <a:r>
              <a:rPr lang="ja-JP" altLang="en-US" sz="4400" b="1" dirty="0">
                <a:solidFill>
                  <a:schemeClr val="accent6"/>
                </a:solidFill>
                <a:effectLst>
                  <a:glow rad="88900">
                    <a:schemeClr val="bg1"/>
                  </a:glow>
                </a:effectLst>
                <a:latin typeface="HG丸ｺﾞｼｯｸM-PRO" panose="020F0600000000000000" pitchFamily="50" charset="-128"/>
                <a:ea typeface="HG丸ｺﾞｼｯｸM-PRO" panose="020F0600000000000000" pitchFamily="50" charset="-128"/>
              </a:rPr>
              <a:t>コモンズ・ルーム</a:t>
            </a:r>
            <a:r>
              <a:rPr lang="ja-JP" altLang="en-US" sz="1200" b="1" dirty="0">
                <a:solidFill>
                  <a:srgbClr val="0070C0"/>
                </a:solidFill>
                <a:effectLst>
                  <a:glow rad="88900">
                    <a:schemeClr val="bg1"/>
                  </a:glow>
                </a:effectLst>
                <a:latin typeface="HG丸ｺﾞｼｯｸM-PRO" panose="020F0600000000000000" pitchFamily="50" charset="-128"/>
                <a:ea typeface="HG丸ｺﾞｼｯｸM-PRO" panose="020F0600000000000000" pitchFamily="50" charset="-128"/>
              </a:rPr>
              <a:t>　</a:t>
            </a:r>
            <a:endParaRPr lang="en-US" altLang="ja-JP" sz="1600" b="1" dirty="0">
              <a:solidFill>
                <a:srgbClr val="0070C0"/>
              </a:solidFill>
              <a:effectLst>
                <a:glow rad="88900">
                  <a:schemeClr val="bg1"/>
                </a:glow>
              </a:effectLst>
              <a:latin typeface="HG丸ｺﾞｼｯｸM-PRO" panose="020F0600000000000000" pitchFamily="50" charset="-128"/>
              <a:ea typeface="HG丸ｺﾞｼｯｸM-PRO" panose="020F0600000000000000" pitchFamily="50" charset="-128"/>
            </a:endParaRPr>
          </a:p>
        </p:txBody>
      </p:sp>
      <p:sp>
        <p:nvSpPr>
          <p:cNvPr id="28" name="角丸四角形 27"/>
          <p:cNvSpPr/>
          <p:nvPr/>
        </p:nvSpPr>
        <p:spPr>
          <a:xfrm>
            <a:off x="307285" y="365445"/>
            <a:ext cx="4717416" cy="351604"/>
          </a:xfrm>
          <a:prstGeom prst="roundRect">
            <a:avLst>
              <a:gd name="adj" fmla="val 50000"/>
            </a:avLst>
          </a:prstGeom>
          <a:solidFill>
            <a:srgbClr val="8DC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b="1" dirty="0">
                <a:solidFill>
                  <a:schemeClr val="bg1"/>
                </a:solidFill>
                <a:latin typeface="HG丸ｺﾞｼｯｸM-PRO" panose="020F0600000000000000" pitchFamily="50" charset="-128"/>
                <a:ea typeface="HG丸ｺﾞｼｯｸM-PRO" panose="020F0600000000000000" pitchFamily="50" charset="-128"/>
              </a:rPr>
              <a:t>ユナイテッド・コモンズ法律事務所の</a:t>
            </a:r>
          </a:p>
        </p:txBody>
      </p:sp>
      <p:sp>
        <p:nvSpPr>
          <p:cNvPr id="2" name="正方形/長方形 1"/>
          <p:cNvSpPr/>
          <p:nvPr/>
        </p:nvSpPr>
        <p:spPr>
          <a:xfrm>
            <a:off x="-15305" y="4143641"/>
            <a:ext cx="7775575" cy="27902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テキスト ボックス 29"/>
          <p:cNvSpPr txBox="1"/>
          <p:nvPr/>
        </p:nvSpPr>
        <p:spPr>
          <a:xfrm>
            <a:off x="374103" y="1930333"/>
            <a:ext cx="6791607" cy="1015663"/>
          </a:xfrm>
          <a:prstGeom prst="rect">
            <a:avLst/>
          </a:prstGeom>
          <a:noFill/>
        </p:spPr>
        <p:txBody>
          <a:bodyPr wrap="square" rtlCol="0">
            <a:spAutoFit/>
          </a:bodyPr>
          <a:lstStyle/>
          <a:p>
            <a:r>
              <a:rPr lang="ja-JP" altLang="en-US" sz="1200" b="1" dirty="0">
                <a:latin typeface="HG丸ｺﾞｼｯｸM-PRO" panose="020F0600000000000000" pitchFamily="50" charset="-128"/>
                <a:ea typeface="HG丸ｺﾞｼｯｸM-PRO" panose="020F0600000000000000" pitchFamily="50" charset="-128"/>
              </a:rPr>
              <a:t>ユナイテッド・コモンズ法律事務所が身近な法律問題や悩みごと、組織のルールやリスク管理などについて、法律家の立場から役に立つ情報をお伝えします。</a:t>
            </a:r>
            <a:endParaRPr lang="en-US" altLang="ja-JP" sz="1200" b="1" dirty="0">
              <a:latin typeface="HG丸ｺﾞｼｯｸM-PRO" panose="020F0600000000000000" pitchFamily="50" charset="-128"/>
              <a:ea typeface="HG丸ｺﾞｼｯｸM-PRO" panose="020F0600000000000000" pitchFamily="50" charset="-128"/>
            </a:endParaRPr>
          </a:p>
          <a:p>
            <a:r>
              <a:rPr lang="ja-JP" altLang="en-US" sz="1200" b="1" dirty="0">
                <a:latin typeface="HG丸ｺﾞｼｯｸM-PRO" panose="020F0600000000000000" pitchFamily="50" charset="-128"/>
                <a:ea typeface="HG丸ｺﾞｼｯｸM-PRO" panose="020F0600000000000000" pitchFamily="50" charset="-128"/>
              </a:rPr>
              <a:t>皆さんの生活に影響のある法律改正や気になるニュースなどをとりあげ、具体的なケース事例を用意して、弁護士と一緒に考えて学びます。</a:t>
            </a:r>
            <a:endParaRPr lang="en-US" altLang="ja-JP" sz="1200" b="1" dirty="0">
              <a:latin typeface="HG丸ｺﾞｼｯｸM-PRO" panose="020F0600000000000000" pitchFamily="50" charset="-128"/>
              <a:ea typeface="HG丸ｺﾞｼｯｸM-PRO" panose="020F0600000000000000" pitchFamily="50" charset="-128"/>
            </a:endParaRPr>
          </a:p>
          <a:p>
            <a:r>
              <a:rPr lang="ja-JP" altLang="en-US" sz="1200" b="1" dirty="0">
                <a:latin typeface="HG丸ｺﾞｼｯｸM-PRO" panose="020F0600000000000000" pitchFamily="50" charset="-128"/>
                <a:ea typeface="HG丸ｺﾞｼｯｸM-PRO" panose="020F0600000000000000" pitchFamily="50" charset="-128"/>
              </a:rPr>
              <a:t>　</a:t>
            </a:r>
            <a:endParaRPr lang="en-US" altLang="ja-JP" sz="1200" b="1" dirty="0">
              <a:latin typeface="HG丸ｺﾞｼｯｸM-PRO" panose="020F0600000000000000" pitchFamily="50" charset="-128"/>
              <a:ea typeface="HG丸ｺﾞｼｯｸM-PRO" panose="020F0600000000000000" pitchFamily="50" charset="-128"/>
            </a:endParaRPr>
          </a:p>
        </p:txBody>
      </p:sp>
      <p:sp>
        <p:nvSpPr>
          <p:cNvPr id="45" name="テキスト ボックス 44"/>
          <p:cNvSpPr txBox="1"/>
          <p:nvPr/>
        </p:nvSpPr>
        <p:spPr>
          <a:xfrm>
            <a:off x="1830660" y="5005325"/>
            <a:ext cx="5705408" cy="369332"/>
          </a:xfrm>
          <a:prstGeom prst="rect">
            <a:avLst/>
          </a:prstGeom>
          <a:noFill/>
        </p:spPr>
        <p:txBody>
          <a:bodyPr wrap="none" rtlCol="0">
            <a:spAutoFit/>
          </a:bodyPr>
          <a:lstStyle/>
          <a:p>
            <a:r>
              <a:rPr kumimoji="1" lang="en-US" altLang="ja-JP" sz="1800" dirty="0"/>
              <a:t>2019</a:t>
            </a:r>
            <a:r>
              <a:rPr kumimoji="1" lang="ja-JP" altLang="en-US" sz="1800" dirty="0"/>
              <a:t>年</a:t>
            </a:r>
            <a:r>
              <a:rPr lang="ja-JP" altLang="en-US" sz="1800" dirty="0"/>
              <a:t>　　 </a:t>
            </a:r>
            <a:r>
              <a:rPr kumimoji="1" lang="ja-JP" altLang="en-US" sz="1800" dirty="0"/>
              <a:t>月</a:t>
            </a:r>
            <a:r>
              <a:rPr lang="ja-JP" altLang="en-US" sz="1800" dirty="0"/>
              <a:t>　　　　</a:t>
            </a:r>
            <a:r>
              <a:rPr kumimoji="1" lang="ja-JP" altLang="en-US" sz="1800" dirty="0"/>
              <a:t>日</a:t>
            </a:r>
            <a:r>
              <a:rPr lang="ja-JP" altLang="en-US" sz="1800" dirty="0"/>
              <a:t>（水）</a:t>
            </a:r>
            <a:r>
              <a:rPr lang="en-US" altLang="ja-JP" sz="1800" dirty="0"/>
              <a:t> 17:30 </a:t>
            </a:r>
            <a:r>
              <a:rPr lang="mr-IN" altLang="ja-JP" sz="1800" dirty="0"/>
              <a:t>–</a:t>
            </a:r>
            <a:r>
              <a:rPr lang="en-US" altLang="ja-JP" sz="1800" dirty="0"/>
              <a:t> 20:00</a:t>
            </a:r>
            <a:r>
              <a:rPr lang="ja-JP" altLang="en-US" sz="1800" dirty="0"/>
              <a:t>　（</a:t>
            </a:r>
            <a:r>
              <a:rPr lang="en-US" altLang="ja-JP" sz="1800" dirty="0"/>
              <a:t>17</a:t>
            </a:r>
            <a:r>
              <a:rPr lang="ja-JP" altLang="en-US" sz="1800" dirty="0"/>
              <a:t>：</a:t>
            </a:r>
            <a:r>
              <a:rPr lang="en-US" altLang="ja-JP" sz="1800" dirty="0"/>
              <a:t>15</a:t>
            </a:r>
            <a:r>
              <a:rPr lang="ja-JP" altLang="en-US" sz="1600" dirty="0"/>
              <a:t>開場</a:t>
            </a:r>
            <a:r>
              <a:rPr lang="ja-JP" altLang="en-US" sz="1800" dirty="0"/>
              <a:t>）</a:t>
            </a:r>
            <a:endParaRPr kumimoji="1" lang="ja-JP" altLang="en-US" sz="1800" dirty="0"/>
          </a:p>
        </p:txBody>
      </p:sp>
      <p:sp>
        <p:nvSpPr>
          <p:cNvPr id="46" name="角丸四角形 45"/>
          <p:cNvSpPr/>
          <p:nvPr/>
        </p:nvSpPr>
        <p:spPr>
          <a:xfrm>
            <a:off x="646394" y="5040987"/>
            <a:ext cx="1116776" cy="365581"/>
          </a:xfrm>
          <a:prstGeom prst="roundRect">
            <a:avLst>
              <a:gd name="adj" fmla="val 5000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t>日時</a:t>
            </a:r>
          </a:p>
        </p:txBody>
      </p:sp>
      <p:sp>
        <p:nvSpPr>
          <p:cNvPr id="47" name="角丸四角形 46"/>
          <p:cNvSpPr/>
          <p:nvPr/>
        </p:nvSpPr>
        <p:spPr>
          <a:xfrm>
            <a:off x="646394" y="5569892"/>
            <a:ext cx="1112387" cy="380064"/>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t>会場</a:t>
            </a:r>
          </a:p>
        </p:txBody>
      </p:sp>
      <p:sp>
        <p:nvSpPr>
          <p:cNvPr id="57" name="角丸四角形 56"/>
          <p:cNvSpPr/>
          <p:nvPr/>
        </p:nvSpPr>
        <p:spPr>
          <a:xfrm>
            <a:off x="648814" y="6083563"/>
            <a:ext cx="1116776" cy="365581"/>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t>参加費</a:t>
            </a:r>
          </a:p>
        </p:txBody>
      </p:sp>
      <p:sp>
        <p:nvSpPr>
          <p:cNvPr id="58" name="テキスト ボックス 57"/>
          <p:cNvSpPr txBox="1"/>
          <p:nvPr/>
        </p:nvSpPr>
        <p:spPr>
          <a:xfrm>
            <a:off x="1830660" y="5408817"/>
            <a:ext cx="5194051" cy="646331"/>
          </a:xfrm>
          <a:prstGeom prst="rect">
            <a:avLst/>
          </a:prstGeom>
          <a:noFill/>
        </p:spPr>
        <p:txBody>
          <a:bodyPr wrap="none" rtlCol="0">
            <a:spAutoFit/>
          </a:bodyPr>
          <a:lstStyle/>
          <a:p>
            <a:r>
              <a:rPr lang="ja-JP" altLang="en-US" sz="1800" dirty="0"/>
              <a:t>札幌市民交流プラザ（</a:t>
            </a:r>
            <a:r>
              <a:rPr lang="zh-CN" altLang="en-US" sz="1800" dirty="0"/>
              <a:t>札幌市中央区北</a:t>
            </a:r>
            <a:r>
              <a:rPr lang="en-US" altLang="zh-CN" sz="1800" dirty="0"/>
              <a:t>1</a:t>
            </a:r>
            <a:r>
              <a:rPr lang="zh-CN" altLang="en-US" sz="1800" dirty="0"/>
              <a:t>条西</a:t>
            </a:r>
            <a:r>
              <a:rPr lang="en-US" altLang="zh-CN" sz="1800" dirty="0"/>
              <a:t>1</a:t>
            </a:r>
            <a:r>
              <a:rPr lang="zh-CN" altLang="en-US" sz="1800" dirty="0"/>
              <a:t>丁目</a:t>
            </a:r>
            <a:r>
              <a:rPr lang="ja-JP" altLang="en-US" sz="1800" dirty="0"/>
              <a:t>）</a:t>
            </a:r>
            <a:endParaRPr lang="en-US" altLang="ja-JP" sz="1800" dirty="0"/>
          </a:p>
          <a:p>
            <a:r>
              <a:rPr lang="en-US" altLang="ja-JP" sz="1800" dirty="0"/>
              <a:t>SCARTS</a:t>
            </a:r>
            <a:r>
              <a:rPr lang="ja-JP" altLang="en-US" sz="1800" dirty="0"/>
              <a:t>　ミーティングルーム　（ ２階）</a:t>
            </a:r>
            <a:endParaRPr kumimoji="1" lang="ja-JP" altLang="en-US" sz="1800" dirty="0"/>
          </a:p>
        </p:txBody>
      </p:sp>
      <p:sp>
        <p:nvSpPr>
          <p:cNvPr id="59" name="テキスト ボックス 58"/>
          <p:cNvSpPr txBox="1"/>
          <p:nvPr/>
        </p:nvSpPr>
        <p:spPr>
          <a:xfrm>
            <a:off x="4998254" y="6066694"/>
            <a:ext cx="1031051" cy="369332"/>
          </a:xfrm>
          <a:prstGeom prst="rect">
            <a:avLst/>
          </a:prstGeom>
          <a:noFill/>
        </p:spPr>
        <p:txBody>
          <a:bodyPr wrap="none" rtlCol="0">
            <a:spAutoFit/>
          </a:bodyPr>
          <a:lstStyle/>
          <a:p>
            <a:r>
              <a:rPr lang="ja-JP" altLang="en-US" sz="1800" dirty="0">
                <a:solidFill>
                  <a:srgbClr val="9EABB4"/>
                </a:solidFill>
              </a:rPr>
              <a:t>　　　　</a:t>
            </a:r>
            <a:r>
              <a:rPr lang="ja-JP" altLang="en-US" sz="1800" dirty="0"/>
              <a:t>名</a:t>
            </a:r>
            <a:endParaRPr kumimoji="1" lang="ja-JP" altLang="en-US" sz="1800" dirty="0"/>
          </a:p>
        </p:txBody>
      </p:sp>
      <p:sp>
        <p:nvSpPr>
          <p:cNvPr id="60" name="テキスト ボックス 59"/>
          <p:cNvSpPr txBox="1"/>
          <p:nvPr/>
        </p:nvSpPr>
        <p:spPr>
          <a:xfrm>
            <a:off x="4903175" y="5902317"/>
            <a:ext cx="924846" cy="646331"/>
          </a:xfrm>
          <a:prstGeom prst="rect">
            <a:avLst/>
          </a:prstGeom>
          <a:noFill/>
        </p:spPr>
        <p:txBody>
          <a:bodyPr wrap="square" rtlCol="0">
            <a:spAutoFit/>
          </a:bodyPr>
          <a:lstStyle/>
          <a:p>
            <a:r>
              <a:rPr lang="ja-JP" altLang="en-US" sz="3600" b="1" dirty="0"/>
              <a:t>１５</a:t>
            </a:r>
            <a:endParaRPr kumimoji="1" lang="ja-JP" altLang="en-US" sz="3600" b="1" dirty="0"/>
          </a:p>
        </p:txBody>
      </p:sp>
      <p:sp>
        <p:nvSpPr>
          <p:cNvPr id="61" name="テキスト ボックス 60"/>
          <p:cNvSpPr txBox="1"/>
          <p:nvPr/>
        </p:nvSpPr>
        <p:spPr>
          <a:xfrm>
            <a:off x="2615270" y="4806835"/>
            <a:ext cx="1215304" cy="1200329"/>
          </a:xfrm>
          <a:prstGeom prst="rect">
            <a:avLst/>
          </a:prstGeom>
          <a:noFill/>
        </p:spPr>
        <p:txBody>
          <a:bodyPr wrap="square" rtlCol="0">
            <a:spAutoFit/>
          </a:bodyPr>
          <a:lstStyle/>
          <a:p>
            <a:r>
              <a:rPr kumimoji="1" lang="en-US" altLang="ja-JP" sz="3600" b="1" dirty="0"/>
              <a:t>4</a:t>
            </a:r>
            <a:r>
              <a:rPr kumimoji="1" lang="ja-JP" altLang="en-US" sz="3600" b="1" dirty="0"/>
              <a:t>　</a:t>
            </a:r>
            <a:r>
              <a:rPr kumimoji="1" lang="en-US" altLang="ja-JP" sz="3600" b="1" dirty="0"/>
              <a:t>10</a:t>
            </a:r>
          </a:p>
          <a:p>
            <a:endParaRPr kumimoji="1" lang="ja-JP" altLang="en-US" sz="3600" b="1" dirty="0"/>
          </a:p>
        </p:txBody>
      </p:sp>
      <p:sp>
        <p:nvSpPr>
          <p:cNvPr id="64" name="テキスト ボックス 63"/>
          <p:cNvSpPr txBox="1"/>
          <p:nvPr/>
        </p:nvSpPr>
        <p:spPr>
          <a:xfrm>
            <a:off x="4272957" y="7079483"/>
            <a:ext cx="3196709" cy="338554"/>
          </a:xfrm>
          <a:prstGeom prst="rect">
            <a:avLst/>
          </a:prstGeom>
          <a:noFill/>
        </p:spPr>
        <p:txBody>
          <a:bodyPr wrap="none" rtlCol="0">
            <a:spAutoFit/>
          </a:bodyPr>
          <a:lstStyle/>
          <a:p>
            <a:pPr algn="r"/>
            <a:r>
              <a:rPr kumimoji="1" lang="ja-JP" altLang="en-US" sz="1600" b="1" dirty="0">
                <a:solidFill>
                  <a:srgbClr val="8DC21F"/>
                </a:solidFill>
              </a:rPr>
              <a:t>ユナイテッド・コモンズ法律事務所</a:t>
            </a:r>
          </a:p>
        </p:txBody>
      </p:sp>
      <p:sp>
        <p:nvSpPr>
          <p:cNvPr id="65" name="テキスト ボックス 64"/>
          <p:cNvSpPr txBox="1"/>
          <p:nvPr/>
        </p:nvSpPr>
        <p:spPr>
          <a:xfrm>
            <a:off x="4638244" y="7408174"/>
            <a:ext cx="2912977" cy="954107"/>
          </a:xfrm>
          <a:prstGeom prst="rect">
            <a:avLst/>
          </a:prstGeom>
          <a:noFill/>
        </p:spPr>
        <p:txBody>
          <a:bodyPr wrap="square" rtlCol="0">
            <a:spAutoFit/>
          </a:bodyPr>
          <a:lstStyle/>
          <a:p>
            <a:r>
              <a:rPr kumimoji="1" lang="ja-JP" altLang="en-US" sz="2800" b="1" dirty="0">
                <a:solidFill>
                  <a:srgbClr val="8DC21F"/>
                </a:solidFill>
              </a:rPr>
              <a:t>☎</a:t>
            </a:r>
            <a:r>
              <a:rPr kumimoji="1" lang="en-US" altLang="ja-JP" sz="2800" b="1" dirty="0">
                <a:solidFill>
                  <a:srgbClr val="8DC21F"/>
                </a:solidFill>
              </a:rPr>
              <a:t> 011-280-5522</a:t>
            </a:r>
          </a:p>
          <a:p>
            <a:endParaRPr kumimoji="1" lang="ja-JP" altLang="en-US" sz="2800" b="1" dirty="0">
              <a:solidFill>
                <a:srgbClr val="8DC21F"/>
              </a:solidFill>
            </a:endParaRPr>
          </a:p>
        </p:txBody>
      </p:sp>
      <p:sp>
        <p:nvSpPr>
          <p:cNvPr id="66" name="テキスト ボックス 65"/>
          <p:cNvSpPr txBox="1"/>
          <p:nvPr/>
        </p:nvSpPr>
        <p:spPr>
          <a:xfrm>
            <a:off x="6080915" y="7977711"/>
            <a:ext cx="1438664" cy="338554"/>
          </a:xfrm>
          <a:prstGeom prst="rect">
            <a:avLst/>
          </a:prstGeom>
          <a:noFill/>
        </p:spPr>
        <p:txBody>
          <a:bodyPr wrap="square" rtlCol="0">
            <a:spAutoFit/>
          </a:bodyPr>
          <a:lstStyle/>
          <a:p>
            <a:r>
              <a:rPr lang="en-US" altLang="ja-JP" sz="1600" b="1">
                <a:solidFill>
                  <a:srgbClr val="8DC21F"/>
                </a:solidFill>
              </a:rPr>
              <a:t>room@</a:t>
            </a:r>
            <a:r>
              <a:rPr lang="en-US" altLang="ja-JP" sz="1600" b="1" dirty="0">
                <a:solidFill>
                  <a:srgbClr val="8DC21F"/>
                </a:solidFill>
              </a:rPr>
              <a:t>uclo.jp</a:t>
            </a:r>
            <a:endParaRPr kumimoji="1" lang="ja-JP" altLang="en-US" sz="1600" b="1" dirty="0">
              <a:solidFill>
                <a:srgbClr val="8DC21F"/>
              </a:solidFill>
            </a:endParaRPr>
          </a:p>
        </p:txBody>
      </p:sp>
      <p:sp>
        <p:nvSpPr>
          <p:cNvPr id="24" name="正方形/長方形 23">
            <a:extLst>
              <a:ext uri="{FF2B5EF4-FFF2-40B4-BE49-F238E27FC236}">
                <a16:creationId xmlns:a16="http://schemas.microsoft.com/office/drawing/2014/main" id="{2F620B46-CC04-4841-98A1-164920D26F30}"/>
              </a:ext>
            </a:extLst>
          </p:cNvPr>
          <p:cNvSpPr/>
          <p:nvPr/>
        </p:nvSpPr>
        <p:spPr>
          <a:xfrm>
            <a:off x="259760" y="836830"/>
            <a:ext cx="1309675" cy="646331"/>
          </a:xfrm>
          <a:prstGeom prst="rect">
            <a:avLst/>
          </a:prstGeom>
        </p:spPr>
        <p:txBody>
          <a:bodyPr wrap="square">
            <a:spAutoFit/>
          </a:bodyPr>
          <a:lstStyle/>
          <a:p>
            <a:pPr algn="ctr"/>
            <a:r>
              <a:rPr lang="ja-JP" altLang="en-US" sz="1800" b="1" dirty="0">
                <a:solidFill>
                  <a:schemeClr val="accent5">
                    <a:lumMod val="50000"/>
                  </a:schemeClr>
                </a:solidFill>
                <a:latin typeface="HG丸ｺﾞｼｯｸM-PRO" panose="020F0600000000000000" pitchFamily="50" charset="-128"/>
                <a:ea typeface="HG丸ｺﾞｼｯｸM-PRO" panose="020F0600000000000000" pitchFamily="50" charset="-128"/>
              </a:rPr>
              <a:t>いまから役立つ</a:t>
            </a:r>
          </a:p>
        </p:txBody>
      </p:sp>
      <p:sp>
        <p:nvSpPr>
          <p:cNvPr id="26" name="テキスト ボックス 25">
            <a:extLst>
              <a:ext uri="{FF2B5EF4-FFF2-40B4-BE49-F238E27FC236}">
                <a16:creationId xmlns:a16="http://schemas.microsoft.com/office/drawing/2014/main" id="{ADCD070D-CD9E-4971-AE64-51E6A5068142}"/>
              </a:ext>
            </a:extLst>
          </p:cNvPr>
          <p:cNvSpPr txBox="1"/>
          <p:nvPr/>
        </p:nvSpPr>
        <p:spPr>
          <a:xfrm>
            <a:off x="1541167" y="6445434"/>
            <a:ext cx="2937441" cy="307777"/>
          </a:xfrm>
          <a:prstGeom prst="rect">
            <a:avLst/>
          </a:prstGeom>
          <a:noFill/>
        </p:spPr>
        <p:txBody>
          <a:bodyPr wrap="square" rtlCol="0">
            <a:spAutoFit/>
          </a:bodyPr>
          <a:lstStyle/>
          <a:p>
            <a:r>
              <a:rPr kumimoji="1" lang="ja-JP" altLang="en-US" sz="1400" dirty="0"/>
              <a:t>＊テキスト代、飲み物代込み</a:t>
            </a:r>
          </a:p>
        </p:txBody>
      </p:sp>
      <p:pic>
        <p:nvPicPr>
          <p:cNvPr id="7" name="グラフィックス 6" descr="裁きの天秤">
            <a:extLst>
              <a:ext uri="{FF2B5EF4-FFF2-40B4-BE49-F238E27FC236}">
                <a16:creationId xmlns:a16="http://schemas.microsoft.com/office/drawing/2014/main" id="{1B160311-8C7E-4014-8AF1-3E7D40A1EE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30420" y="805820"/>
            <a:ext cx="1058408" cy="1058408"/>
          </a:xfrm>
          <a:prstGeom prst="rect">
            <a:avLst/>
          </a:prstGeom>
        </p:spPr>
      </p:pic>
      <p:sp>
        <p:nvSpPr>
          <p:cNvPr id="27" name="正方形/長方形 26">
            <a:extLst>
              <a:ext uri="{FF2B5EF4-FFF2-40B4-BE49-F238E27FC236}">
                <a16:creationId xmlns:a16="http://schemas.microsoft.com/office/drawing/2014/main" id="{E4DB980E-8E5D-4F38-85D2-438952AC1A4B}"/>
              </a:ext>
            </a:extLst>
          </p:cNvPr>
          <p:cNvSpPr/>
          <p:nvPr/>
        </p:nvSpPr>
        <p:spPr>
          <a:xfrm>
            <a:off x="797525" y="4191161"/>
            <a:ext cx="6149914" cy="677108"/>
          </a:xfrm>
          <a:prstGeom prst="rect">
            <a:avLst/>
          </a:prstGeom>
        </p:spPr>
        <p:txBody>
          <a:bodyPr wrap="square">
            <a:spAutoFit/>
          </a:bodyPr>
          <a:lstStyle/>
          <a:p>
            <a:r>
              <a:rPr lang="ja-JP" altLang="en-US" sz="1800" b="1" dirty="0">
                <a:solidFill>
                  <a:schemeClr val="accent5">
                    <a:lumMod val="50000"/>
                  </a:schemeClr>
                </a:solidFill>
                <a:latin typeface="小塚ゴシック Pro B" pitchFamily="34" charset="-128"/>
                <a:ea typeface="小塚ゴシック Pro B" pitchFamily="34" charset="-128"/>
              </a:rPr>
              <a:t>働き方改革②</a:t>
            </a:r>
            <a:endParaRPr lang="en-US" altLang="ja-JP" sz="1800" b="1" dirty="0">
              <a:solidFill>
                <a:schemeClr val="accent5">
                  <a:lumMod val="50000"/>
                </a:schemeClr>
              </a:solidFill>
              <a:latin typeface="小塚ゴシック Pro B" pitchFamily="34" charset="-128"/>
              <a:ea typeface="小塚ゴシック Pro B" pitchFamily="34" charset="-128"/>
            </a:endParaRPr>
          </a:p>
          <a:p>
            <a:r>
              <a:rPr lang="ja-JP" altLang="en-US" sz="2000" b="1" dirty="0">
                <a:solidFill>
                  <a:schemeClr val="accent5">
                    <a:lumMod val="50000"/>
                  </a:schemeClr>
                </a:solidFill>
                <a:latin typeface="小塚ゴシック Pro B" pitchFamily="34" charset="-128"/>
                <a:ea typeface="小塚ゴシック Pro B" pitchFamily="34" charset="-128"/>
              </a:rPr>
              <a:t>　</a:t>
            </a:r>
            <a:endParaRPr lang="en-US" altLang="ja-JP" sz="2000" b="1" dirty="0">
              <a:solidFill>
                <a:schemeClr val="accent5">
                  <a:lumMod val="50000"/>
                </a:schemeClr>
              </a:solidFill>
              <a:latin typeface="小塚ゴシック Pro B" pitchFamily="34" charset="-128"/>
              <a:ea typeface="小塚ゴシック Pro B" pitchFamily="34" charset="-128"/>
            </a:endParaRPr>
          </a:p>
        </p:txBody>
      </p:sp>
      <p:sp>
        <p:nvSpPr>
          <p:cNvPr id="29" name="角丸四角形 67">
            <a:extLst>
              <a:ext uri="{FF2B5EF4-FFF2-40B4-BE49-F238E27FC236}">
                <a16:creationId xmlns:a16="http://schemas.microsoft.com/office/drawing/2014/main" id="{62BB33FD-99BF-4DA9-82B6-742946AC9F78}"/>
              </a:ext>
            </a:extLst>
          </p:cNvPr>
          <p:cNvSpPr/>
          <p:nvPr/>
        </p:nvSpPr>
        <p:spPr>
          <a:xfrm>
            <a:off x="4478344" y="6826203"/>
            <a:ext cx="1731036" cy="251790"/>
          </a:xfrm>
          <a:prstGeom prst="roundRect">
            <a:avLst>
              <a:gd name="adj" fmla="val 50000"/>
            </a:avLst>
          </a:prstGeom>
          <a:solidFill>
            <a:srgbClr val="8DC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bg1"/>
                </a:solidFill>
              </a:rPr>
              <a:t>お問い合わせ・お申込み</a:t>
            </a:r>
          </a:p>
        </p:txBody>
      </p:sp>
      <p:sp>
        <p:nvSpPr>
          <p:cNvPr id="9" name="テキスト ボックス 8">
            <a:extLst>
              <a:ext uri="{FF2B5EF4-FFF2-40B4-BE49-F238E27FC236}">
                <a16:creationId xmlns:a16="http://schemas.microsoft.com/office/drawing/2014/main" id="{1BAA6B18-D626-40AF-B5BB-1861D8FB8BEA}"/>
              </a:ext>
            </a:extLst>
          </p:cNvPr>
          <p:cNvSpPr txBox="1"/>
          <p:nvPr/>
        </p:nvSpPr>
        <p:spPr>
          <a:xfrm>
            <a:off x="492406" y="7544798"/>
            <a:ext cx="3935280" cy="1615827"/>
          </a:xfrm>
          <a:prstGeom prst="rect">
            <a:avLst/>
          </a:prstGeom>
          <a:solidFill>
            <a:schemeClr val="bg1"/>
          </a:solidFill>
          <a:ln w="76200">
            <a:solidFill>
              <a:srgbClr val="FFC000"/>
            </a:solidFill>
            <a:prstDash val="sysDot"/>
          </a:ln>
        </p:spPr>
        <p:txBody>
          <a:bodyPr wrap="square" rtlCol="0">
            <a:spAutoFit/>
          </a:bodyPr>
          <a:lstStyle/>
          <a:p>
            <a:r>
              <a:rPr lang="ja-JP" altLang="en-US" sz="1100" dirty="0"/>
              <a:t>２０１９年から働き方改革法が施行されます。労働時間の上限規制、勤務間インターバル制度、同一労働同一賃金の実施など目白押しです。経営者はもちろん働く方も必須のポイントを紹介します。</a:t>
            </a:r>
            <a:endParaRPr lang="en-US" altLang="ja-JP" sz="1100" dirty="0"/>
          </a:p>
          <a:p>
            <a:r>
              <a:rPr lang="ja-JP" altLang="en-US" sz="1100" dirty="0"/>
              <a:t>労働時間の上限規制、３６協定の記載の仕方、年休の計画的取、高度プロフェッショナル制度など新しい制度の説明。最新の労働紛争事例を用いて事業主側、働く側それぞれの視点からのディスカッションをします。</a:t>
            </a:r>
          </a:p>
          <a:p>
            <a:endParaRPr lang="en-US" altLang="ja-JP" sz="1100" dirty="0"/>
          </a:p>
        </p:txBody>
      </p:sp>
      <p:sp>
        <p:nvSpPr>
          <p:cNvPr id="8" name="吹き出し: 円形 7">
            <a:extLst>
              <a:ext uri="{FF2B5EF4-FFF2-40B4-BE49-F238E27FC236}">
                <a16:creationId xmlns:a16="http://schemas.microsoft.com/office/drawing/2014/main" id="{286B21E3-F739-43AD-9B72-6D0F35C59194}"/>
              </a:ext>
            </a:extLst>
          </p:cNvPr>
          <p:cNvSpPr/>
          <p:nvPr/>
        </p:nvSpPr>
        <p:spPr>
          <a:xfrm>
            <a:off x="514450" y="6784229"/>
            <a:ext cx="1166983" cy="566644"/>
          </a:xfrm>
          <a:prstGeom prst="wedgeEllipseCallout">
            <a:avLst>
              <a:gd name="adj1" fmla="val -24579"/>
              <a:gd name="adj2" fmla="val 7489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どんな内容？</a:t>
            </a:r>
          </a:p>
        </p:txBody>
      </p:sp>
      <p:pic>
        <p:nvPicPr>
          <p:cNvPr id="11" name="グラフィックス 10" descr="封筒">
            <a:extLst>
              <a:ext uri="{FF2B5EF4-FFF2-40B4-BE49-F238E27FC236}">
                <a16:creationId xmlns:a16="http://schemas.microsoft.com/office/drawing/2014/main" id="{54615E8A-6E52-4A39-AEFB-267914994A8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37026" y="7848547"/>
            <a:ext cx="392279" cy="392279"/>
          </a:xfrm>
          <a:prstGeom prst="rect">
            <a:avLst/>
          </a:prstGeom>
        </p:spPr>
      </p:pic>
      <p:sp>
        <p:nvSpPr>
          <p:cNvPr id="33" name="テキスト ボックス 32">
            <a:extLst>
              <a:ext uri="{FF2B5EF4-FFF2-40B4-BE49-F238E27FC236}">
                <a16:creationId xmlns:a16="http://schemas.microsoft.com/office/drawing/2014/main" id="{631DE0EB-E52D-4887-BD53-2E878E2EB03C}"/>
              </a:ext>
            </a:extLst>
          </p:cNvPr>
          <p:cNvSpPr txBox="1"/>
          <p:nvPr/>
        </p:nvSpPr>
        <p:spPr>
          <a:xfrm>
            <a:off x="6029305" y="8319245"/>
            <a:ext cx="1438664" cy="338554"/>
          </a:xfrm>
          <a:prstGeom prst="rect">
            <a:avLst/>
          </a:prstGeom>
          <a:noFill/>
        </p:spPr>
        <p:txBody>
          <a:bodyPr wrap="none" rtlCol="0">
            <a:spAutoFit/>
          </a:bodyPr>
          <a:lstStyle/>
          <a:p>
            <a:r>
              <a:rPr lang="en-US" altLang="ja-JP" sz="1600" b="1" dirty="0">
                <a:solidFill>
                  <a:srgbClr val="8DC21F"/>
                </a:solidFill>
              </a:rPr>
              <a:t>http://uclo.jp/</a:t>
            </a:r>
            <a:endParaRPr kumimoji="1" lang="ja-JP" altLang="en-US" sz="1600" b="1" dirty="0">
              <a:solidFill>
                <a:srgbClr val="8DC21F"/>
              </a:solidFill>
            </a:endParaRPr>
          </a:p>
        </p:txBody>
      </p:sp>
      <p:pic>
        <p:nvPicPr>
          <p:cNvPr id="13" name="グラフィックス 12" descr="コンピューター">
            <a:extLst>
              <a:ext uri="{FF2B5EF4-FFF2-40B4-BE49-F238E27FC236}">
                <a16:creationId xmlns:a16="http://schemas.microsoft.com/office/drawing/2014/main" id="{400CEF9A-1AB7-44CC-B724-4AFE328D1AC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55642" y="8303186"/>
            <a:ext cx="338555" cy="338555"/>
          </a:xfrm>
          <a:prstGeom prst="rect">
            <a:avLst/>
          </a:prstGeom>
        </p:spPr>
      </p:pic>
      <p:sp>
        <p:nvSpPr>
          <p:cNvPr id="42" name="角丸四角形 56">
            <a:extLst>
              <a:ext uri="{FF2B5EF4-FFF2-40B4-BE49-F238E27FC236}">
                <a16:creationId xmlns:a16="http://schemas.microsoft.com/office/drawing/2014/main" id="{5744EBC1-2DC1-4421-8071-B50D3CF06686}"/>
              </a:ext>
            </a:extLst>
          </p:cNvPr>
          <p:cNvSpPr/>
          <p:nvPr/>
        </p:nvSpPr>
        <p:spPr>
          <a:xfrm>
            <a:off x="3714569" y="6079108"/>
            <a:ext cx="1116776" cy="365581"/>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t>定員</a:t>
            </a:r>
          </a:p>
        </p:txBody>
      </p:sp>
      <p:sp>
        <p:nvSpPr>
          <p:cNvPr id="44" name="テキスト ボックス 43">
            <a:extLst>
              <a:ext uri="{FF2B5EF4-FFF2-40B4-BE49-F238E27FC236}">
                <a16:creationId xmlns:a16="http://schemas.microsoft.com/office/drawing/2014/main" id="{1F17C048-9747-4193-AD85-E5C86CB0DC72}"/>
              </a:ext>
            </a:extLst>
          </p:cNvPr>
          <p:cNvSpPr txBox="1"/>
          <p:nvPr/>
        </p:nvSpPr>
        <p:spPr>
          <a:xfrm>
            <a:off x="2449069" y="6089308"/>
            <a:ext cx="1031051" cy="369332"/>
          </a:xfrm>
          <a:prstGeom prst="rect">
            <a:avLst/>
          </a:prstGeom>
          <a:noFill/>
        </p:spPr>
        <p:txBody>
          <a:bodyPr wrap="none" rtlCol="0">
            <a:spAutoFit/>
          </a:bodyPr>
          <a:lstStyle/>
          <a:p>
            <a:r>
              <a:rPr lang="ja-JP" altLang="en-US" sz="1800" dirty="0">
                <a:solidFill>
                  <a:srgbClr val="9EABB4"/>
                </a:solidFill>
              </a:rPr>
              <a:t>　　　　</a:t>
            </a:r>
            <a:r>
              <a:rPr lang="ja-JP" altLang="en-US" sz="1800" dirty="0"/>
              <a:t>円</a:t>
            </a:r>
            <a:endParaRPr kumimoji="1" lang="ja-JP" altLang="en-US" sz="1800" dirty="0"/>
          </a:p>
        </p:txBody>
      </p:sp>
      <p:sp>
        <p:nvSpPr>
          <p:cNvPr id="48" name="テキスト ボックス 47">
            <a:extLst>
              <a:ext uri="{FF2B5EF4-FFF2-40B4-BE49-F238E27FC236}">
                <a16:creationId xmlns:a16="http://schemas.microsoft.com/office/drawing/2014/main" id="{C3932621-60BD-4291-80B5-E194F99C5582}"/>
              </a:ext>
            </a:extLst>
          </p:cNvPr>
          <p:cNvSpPr txBox="1"/>
          <p:nvPr/>
        </p:nvSpPr>
        <p:spPr>
          <a:xfrm>
            <a:off x="1882838" y="5911609"/>
            <a:ext cx="1239442" cy="646331"/>
          </a:xfrm>
          <a:prstGeom prst="rect">
            <a:avLst/>
          </a:prstGeom>
          <a:noFill/>
        </p:spPr>
        <p:txBody>
          <a:bodyPr wrap="none" rtlCol="0">
            <a:spAutoFit/>
          </a:bodyPr>
          <a:lstStyle/>
          <a:p>
            <a:r>
              <a:rPr lang="en-US" altLang="ja-JP" sz="3600" b="1" dirty="0"/>
              <a:t>1,000</a:t>
            </a:r>
            <a:endParaRPr kumimoji="1" lang="ja-JP" altLang="en-US" sz="3600" b="1" dirty="0"/>
          </a:p>
        </p:txBody>
      </p:sp>
      <p:sp>
        <p:nvSpPr>
          <p:cNvPr id="51" name="テキスト ボックス 50">
            <a:extLst>
              <a:ext uri="{FF2B5EF4-FFF2-40B4-BE49-F238E27FC236}">
                <a16:creationId xmlns:a16="http://schemas.microsoft.com/office/drawing/2014/main" id="{0D561C76-4DD9-4DED-B7AE-C721EB30CE23}"/>
              </a:ext>
            </a:extLst>
          </p:cNvPr>
          <p:cNvSpPr txBox="1"/>
          <p:nvPr/>
        </p:nvSpPr>
        <p:spPr>
          <a:xfrm>
            <a:off x="4159981" y="6455322"/>
            <a:ext cx="3513651" cy="307777"/>
          </a:xfrm>
          <a:prstGeom prst="rect">
            <a:avLst/>
          </a:prstGeom>
          <a:noFill/>
        </p:spPr>
        <p:txBody>
          <a:bodyPr wrap="square" rtlCol="0">
            <a:spAutoFit/>
          </a:bodyPr>
          <a:lstStyle/>
          <a:p>
            <a:r>
              <a:rPr kumimoji="1" lang="ja-JP" altLang="en-US" sz="1400" dirty="0"/>
              <a:t>＊定員に</a:t>
            </a:r>
            <a:r>
              <a:rPr lang="ja-JP" altLang="en-US" sz="1400" dirty="0"/>
              <a:t>達しましたら</a:t>
            </a:r>
            <a:r>
              <a:rPr kumimoji="1" lang="ja-JP" altLang="en-US" sz="1400" dirty="0"/>
              <a:t>受付を終了します。</a:t>
            </a:r>
          </a:p>
        </p:txBody>
      </p:sp>
      <p:sp>
        <p:nvSpPr>
          <p:cNvPr id="3" name="テキスト ボックス 2">
            <a:extLst>
              <a:ext uri="{FF2B5EF4-FFF2-40B4-BE49-F238E27FC236}">
                <a16:creationId xmlns:a16="http://schemas.microsoft.com/office/drawing/2014/main" id="{BA50C54D-CB33-4FC7-B3C4-1A155A02E2DC}"/>
              </a:ext>
            </a:extLst>
          </p:cNvPr>
          <p:cNvSpPr txBox="1"/>
          <p:nvPr/>
        </p:nvSpPr>
        <p:spPr>
          <a:xfrm>
            <a:off x="1681433" y="1556451"/>
            <a:ext cx="4957095" cy="307777"/>
          </a:xfrm>
          <a:prstGeom prst="rect">
            <a:avLst/>
          </a:prstGeom>
          <a:noFill/>
        </p:spPr>
        <p:txBody>
          <a:bodyPr wrap="square" rtlCol="0">
            <a:spAutoFit/>
          </a:bodyPr>
          <a:lstStyle/>
          <a:p>
            <a:r>
              <a:rPr lang="ja-JP" altLang="en-US" sz="1400" b="1" dirty="0">
                <a:effectLst>
                  <a:glow rad="88900">
                    <a:schemeClr val="bg1"/>
                  </a:glow>
                </a:effectLst>
                <a:latin typeface="HG丸ｺﾞｼｯｸM-PRO" panose="020F0600000000000000" pitchFamily="50" charset="-128"/>
                <a:ea typeface="HG丸ｺﾞｼｯｸM-PRO" panose="020F0600000000000000" pitchFamily="50" charset="-128"/>
              </a:rPr>
              <a:t>＜シーズン１　全９回　（</a:t>
            </a:r>
            <a:r>
              <a:rPr lang="en-US" altLang="ja-JP" sz="1400" b="1" dirty="0">
                <a:effectLst>
                  <a:glow rad="88900">
                    <a:schemeClr val="bg1"/>
                  </a:glow>
                </a:effectLst>
                <a:latin typeface="HG丸ｺﾞｼｯｸM-PRO" panose="020F0600000000000000" pitchFamily="50" charset="-128"/>
                <a:ea typeface="HG丸ｺﾞｼｯｸM-PRO" panose="020F0600000000000000" pitchFamily="50" charset="-128"/>
              </a:rPr>
              <a:t>2019</a:t>
            </a:r>
            <a:r>
              <a:rPr lang="ja-JP" altLang="en-US" sz="1400" b="1" dirty="0">
                <a:effectLst>
                  <a:glow rad="88900">
                    <a:schemeClr val="bg1"/>
                  </a:glow>
                </a:effectLst>
                <a:latin typeface="HG丸ｺﾞｼｯｸM-PRO" panose="020F0600000000000000" pitchFamily="50" charset="-128"/>
                <a:ea typeface="HG丸ｺﾞｼｯｸM-PRO" panose="020F0600000000000000" pitchFamily="50" charset="-128"/>
              </a:rPr>
              <a:t>年</a:t>
            </a:r>
            <a:r>
              <a:rPr lang="en-US" altLang="ja-JP" sz="1400" b="1" dirty="0">
                <a:effectLst>
                  <a:glow rad="88900">
                    <a:schemeClr val="bg1"/>
                  </a:glow>
                </a:effectLst>
                <a:latin typeface="HG丸ｺﾞｼｯｸM-PRO" panose="020F0600000000000000" pitchFamily="50" charset="-128"/>
                <a:ea typeface="HG丸ｺﾞｼｯｸM-PRO" panose="020F0600000000000000" pitchFamily="50" charset="-128"/>
              </a:rPr>
              <a:t>4</a:t>
            </a:r>
            <a:r>
              <a:rPr lang="ja-JP" altLang="en-US" sz="1400" b="1" dirty="0">
                <a:effectLst>
                  <a:glow rad="88900">
                    <a:schemeClr val="bg1"/>
                  </a:glow>
                </a:effectLst>
                <a:latin typeface="HG丸ｺﾞｼｯｸM-PRO" panose="020F0600000000000000" pitchFamily="50" charset="-128"/>
                <a:ea typeface="HG丸ｺﾞｼｯｸM-PRO" panose="020F0600000000000000" pitchFamily="50" charset="-128"/>
              </a:rPr>
              <a:t>月から</a:t>
            </a:r>
            <a:r>
              <a:rPr lang="en-US" altLang="ja-JP" sz="1400" b="1" dirty="0">
                <a:effectLst>
                  <a:glow rad="88900">
                    <a:schemeClr val="bg1"/>
                  </a:glow>
                </a:effectLst>
                <a:latin typeface="HG丸ｺﾞｼｯｸM-PRO" panose="020F0600000000000000" pitchFamily="50" charset="-128"/>
                <a:ea typeface="HG丸ｺﾞｼｯｸM-PRO" panose="020F0600000000000000" pitchFamily="50" charset="-128"/>
              </a:rPr>
              <a:t>7</a:t>
            </a:r>
            <a:r>
              <a:rPr lang="ja-JP" altLang="en-US" sz="1400" b="1" dirty="0">
                <a:effectLst>
                  <a:glow rad="88900">
                    <a:schemeClr val="bg1"/>
                  </a:glow>
                </a:effectLst>
                <a:latin typeface="HG丸ｺﾞｼｯｸM-PRO" panose="020F0600000000000000" pitchFamily="50" charset="-128"/>
                <a:ea typeface="HG丸ｺﾞｼｯｸM-PRO" panose="020F0600000000000000" pitchFamily="50" charset="-128"/>
              </a:rPr>
              <a:t>月）＞</a:t>
            </a:r>
            <a:endParaRPr kumimoji="1" lang="ja-JP" altLang="en-US" sz="1400" dirty="0"/>
          </a:p>
        </p:txBody>
      </p:sp>
      <p:sp>
        <p:nvSpPr>
          <p:cNvPr id="37" name="テキスト ボックス 36">
            <a:extLst>
              <a:ext uri="{FF2B5EF4-FFF2-40B4-BE49-F238E27FC236}">
                <a16:creationId xmlns:a16="http://schemas.microsoft.com/office/drawing/2014/main" id="{0D11181D-2BA6-407D-9ED8-BC87E42CD3E0}"/>
              </a:ext>
            </a:extLst>
          </p:cNvPr>
          <p:cNvSpPr txBox="1"/>
          <p:nvPr/>
        </p:nvSpPr>
        <p:spPr>
          <a:xfrm>
            <a:off x="4572816" y="8612664"/>
            <a:ext cx="2912977" cy="1077218"/>
          </a:xfrm>
          <a:prstGeom prst="rect">
            <a:avLst/>
          </a:prstGeom>
          <a:noFill/>
        </p:spPr>
        <p:txBody>
          <a:bodyPr wrap="square" rtlCol="0">
            <a:spAutoFit/>
          </a:bodyPr>
          <a:lstStyle/>
          <a:p>
            <a:r>
              <a:rPr kumimoji="1" lang="ja-JP" altLang="en-US" sz="1200" dirty="0"/>
              <a:t>＊</a:t>
            </a:r>
            <a:r>
              <a:rPr lang="ja-JP" altLang="en-US" sz="1200" dirty="0"/>
              <a:t>お申込みは</a:t>
            </a:r>
            <a:r>
              <a:rPr lang="ja-JP" altLang="en-US" sz="1200" u="sng" dirty="0"/>
              <a:t>、</a:t>
            </a:r>
            <a:r>
              <a:rPr lang="ja-JP" altLang="en-US" sz="1600" b="1" u="sng" dirty="0"/>
              <a:t>ＦＡＸ</a:t>
            </a:r>
            <a:r>
              <a:rPr lang="ja-JP" altLang="en-US" sz="1200" u="sng" dirty="0"/>
              <a:t>または</a:t>
            </a:r>
            <a:r>
              <a:rPr lang="ja-JP" altLang="en-US" sz="1600" b="1" u="sng" dirty="0"/>
              <a:t>メール</a:t>
            </a:r>
            <a:r>
              <a:rPr lang="ja-JP" altLang="en-US" sz="1200" dirty="0"/>
              <a:t>にてお受けいたします。メールでのお申し込みの際は、裏面の必要事項をご記載ください。お電話やメールでのお問い合わせの際は、</a:t>
            </a:r>
            <a:r>
              <a:rPr lang="ja-JP" altLang="en-US" sz="1200" b="1" u="sng" dirty="0"/>
              <a:t>「コモンズ・ルームの件」</a:t>
            </a:r>
            <a:r>
              <a:rPr lang="ja-JP" altLang="en-US" sz="1200" dirty="0"/>
              <a:t>とお伝えください。</a:t>
            </a:r>
            <a:endParaRPr kumimoji="1" lang="ja-JP" altLang="en-US" sz="1200" dirty="0"/>
          </a:p>
        </p:txBody>
      </p:sp>
      <p:sp>
        <p:nvSpPr>
          <p:cNvPr id="40" name="テキスト ボックス 39">
            <a:extLst>
              <a:ext uri="{FF2B5EF4-FFF2-40B4-BE49-F238E27FC236}">
                <a16:creationId xmlns:a16="http://schemas.microsoft.com/office/drawing/2014/main" id="{94877C90-D128-4854-824C-BB3E33B63170}"/>
              </a:ext>
            </a:extLst>
          </p:cNvPr>
          <p:cNvSpPr txBox="1"/>
          <p:nvPr/>
        </p:nvSpPr>
        <p:spPr>
          <a:xfrm>
            <a:off x="6209380" y="6724110"/>
            <a:ext cx="1414902" cy="400110"/>
          </a:xfrm>
          <a:prstGeom prst="rect">
            <a:avLst/>
          </a:prstGeom>
          <a:noFill/>
        </p:spPr>
        <p:txBody>
          <a:bodyPr wrap="square" rtlCol="0">
            <a:spAutoFit/>
          </a:bodyPr>
          <a:lstStyle/>
          <a:p>
            <a:r>
              <a:rPr kumimoji="1" lang="ja-JP" altLang="en-US" sz="1000" dirty="0"/>
              <a:t>＊</a:t>
            </a:r>
            <a:r>
              <a:rPr lang="ja-JP" altLang="en-US" sz="1000" dirty="0"/>
              <a:t>お申込み用紙</a:t>
            </a:r>
            <a:endParaRPr lang="en-US" altLang="ja-JP" sz="1000" dirty="0"/>
          </a:p>
          <a:p>
            <a:r>
              <a:rPr lang="ja-JP" altLang="en-US" sz="1000" dirty="0"/>
              <a:t>　　　（ＦＡＸ）は裏面</a:t>
            </a:r>
            <a:endParaRPr kumimoji="1" lang="ja-JP" altLang="en-US" sz="1000" dirty="0"/>
          </a:p>
        </p:txBody>
      </p:sp>
      <p:sp>
        <p:nvSpPr>
          <p:cNvPr id="41" name="テキスト ボックス 40">
            <a:extLst>
              <a:ext uri="{FF2B5EF4-FFF2-40B4-BE49-F238E27FC236}">
                <a16:creationId xmlns:a16="http://schemas.microsoft.com/office/drawing/2014/main" id="{84F3C981-7F2E-43D1-A86B-84D5D094ACE4}"/>
              </a:ext>
            </a:extLst>
          </p:cNvPr>
          <p:cNvSpPr txBox="1"/>
          <p:nvPr/>
        </p:nvSpPr>
        <p:spPr>
          <a:xfrm>
            <a:off x="960103" y="3732338"/>
            <a:ext cx="6791606" cy="276999"/>
          </a:xfrm>
          <a:prstGeom prst="rect">
            <a:avLst/>
          </a:prstGeom>
          <a:noFill/>
        </p:spPr>
        <p:txBody>
          <a:bodyPr wrap="square" rtlCol="0">
            <a:spAutoFit/>
          </a:bodyPr>
          <a:lstStyle/>
          <a:p>
            <a:r>
              <a:rPr lang="ja-JP" altLang="en-US" sz="1200" b="1" dirty="0">
                <a:latin typeface="HG丸ｺﾞｼｯｸM-PRO" panose="020F0600000000000000" pitchFamily="50" charset="-128"/>
                <a:ea typeface="HG丸ｺﾞｼｯｸM-PRO" panose="020F0600000000000000" pitchFamily="50" charset="-128"/>
              </a:rPr>
              <a:t>　</a:t>
            </a:r>
            <a:endParaRPr lang="en-US" altLang="ja-JP" sz="1200" b="1" dirty="0">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A06EFBF0-ED5D-4039-B80F-A6FAF7BE7C52}"/>
              </a:ext>
            </a:extLst>
          </p:cNvPr>
          <p:cNvSpPr txBox="1"/>
          <p:nvPr/>
        </p:nvSpPr>
        <p:spPr>
          <a:xfrm>
            <a:off x="4090204" y="2814526"/>
            <a:ext cx="3450456" cy="769441"/>
          </a:xfrm>
          <a:prstGeom prst="rect">
            <a:avLst/>
          </a:prstGeom>
          <a:noFill/>
          <a:ln w="76200">
            <a:solidFill>
              <a:srgbClr val="FFC000"/>
            </a:solidFill>
            <a:prstDash val="sysDot"/>
          </a:ln>
        </p:spPr>
        <p:txBody>
          <a:bodyPr wrap="square" rtlCol="0">
            <a:spAutoFit/>
          </a:bodyPr>
          <a:lstStyle/>
          <a:p>
            <a:r>
              <a:rPr lang="ja-JP" altLang="en-US" sz="1100" dirty="0">
                <a:solidFill>
                  <a:srgbClr val="002060"/>
                </a:solidFill>
                <a:latin typeface="HGP創英角ﾎﾟｯﾌﾟ体" panose="040B0A00000000000000" pitchFamily="50" charset="-128"/>
                <a:ea typeface="HGP創英角ﾎﾟｯﾌﾟ体" panose="040B0A00000000000000" pitchFamily="50" charset="-128"/>
              </a:rPr>
              <a:t>「コモンズ・ルーム」とは、法律事務所が 「コモンルーム（</a:t>
            </a:r>
            <a:r>
              <a:rPr lang="en-US" altLang="ja-JP" sz="1100" dirty="0">
                <a:solidFill>
                  <a:srgbClr val="002060"/>
                </a:solidFill>
                <a:latin typeface="HGP創英角ﾎﾟｯﾌﾟ体" panose="040B0A00000000000000" pitchFamily="50" charset="-128"/>
                <a:ea typeface="HGP創英角ﾎﾟｯﾌﾟ体" panose="040B0A00000000000000" pitchFamily="50" charset="-128"/>
              </a:rPr>
              <a:t>common room</a:t>
            </a:r>
            <a:r>
              <a:rPr lang="ja-JP" altLang="en-US" sz="1100" dirty="0">
                <a:solidFill>
                  <a:srgbClr val="002060"/>
                </a:solidFill>
                <a:latin typeface="HGP創英角ﾎﾟｯﾌﾟ体" panose="040B0A00000000000000" pitchFamily="50" charset="-128"/>
                <a:ea typeface="HGP創英角ﾎﾟｯﾌﾟ体" panose="040B0A00000000000000" pitchFamily="50" charset="-128"/>
              </a:rPr>
              <a:t>）」（談話室・休憩室）のように地域に関わり、そこに集まる人々と、気軽に、情報発信、情報共有ができる場になることを意味しています。</a:t>
            </a:r>
            <a:endParaRPr kumimoji="1" lang="ja-JP" altLang="en-US" sz="1100" dirty="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43" name="テキスト ボックス 42">
            <a:extLst>
              <a:ext uri="{FF2B5EF4-FFF2-40B4-BE49-F238E27FC236}">
                <a16:creationId xmlns:a16="http://schemas.microsoft.com/office/drawing/2014/main" id="{D5277B16-57BD-4575-9C72-D9D7F49CADE8}"/>
              </a:ext>
            </a:extLst>
          </p:cNvPr>
          <p:cNvSpPr txBox="1"/>
          <p:nvPr/>
        </p:nvSpPr>
        <p:spPr>
          <a:xfrm>
            <a:off x="374103" y="3657059"/>
            <a:ext cx="7093865" cy="369332"/>
          </a:xfrm>
          <a:prstGeom prst="rect">
            <a:avLst/>
          </a:prstGeom>
          <a:noFill/>
        </p:spPr>
        <p:txBody>
          <a:bodyPr wrap="square" rtlCol="0">
            <a:spAutoFit/>
          </a:bodyPr>
          <a:lstStyle/>
          <a:p>
            <a:r>
              <a:rPr lang="ja-JP" altLang="en-US" sz="1200" b="1" dirty="0">
                <a:latin typeface="HG丸ｺﾞｼｯｸM-PRO" panose="020F0600000000000000" pitchFamily="50" charset="-128"/>
                <a:ea typeface="HG丸ｺﾞｼｯｸM-PRO" panose="020F0600000000000000" pitchFamily="50" charset="-128"/>
              </a:rPr>
              <a:t>　第２回は、当事務所</a:t>
            </a:r>
            <a:r>
              <a:rPr lang="ja-JP" altLang="en-US" sz="1200" b="1" u="sng" dirty="0">
                <a:latin typeface="HG丸ｺﾞｼｯｸM-PRO" panose="020F0600000000000000" pitchFamily="50" charset="-128"/>
                <a:ea typeface="HG丸ｺﾞｼｯｸM-PRO" panose="020F0600000000000000" pitchFamily="50" charset="-128"/>
              </a:rPr>
              <a:t>　　　　　　　　　</a:t>
            </a:r>
            <a:r>
              <a:rPr lang="ja-JP" altLang="en-US" sz="1800" b="1" u="sng" dirty="0">
                <a:latin typeface="HG丸ｺﾞｼｯｸM-PRO" panose="020F0600000000000000" pitchFamily="50" charset="-128"/>
                <a:ea typeface="HG丸ｺﾞｼｯｸM-PRO" panose="020F0600000000000000" pitchFamily="50" charset="-128"/>
              </a:rPr>
              <a:t>弁護士　</a:t>
            </a:r>
            <a:r>
              <a:rPr lang="ja-JP" altLang="en-US" sz="1200" b="1" dirty="0">
                <a:latin typeface="HG丸ｺﾞｼｯｸM-PRO" panose="020F0600000000000000" pitchFamily="50" charset="-128"/>
                <a:ea typeface="HG丸ｺﾞｼｯｸM-PRO" panose="020F0600000000000000" pitchFamily="50" charset="-128"/>
              </a:rPr>
              <a:t>による</a:t>
            </a:r>
            <a:r>
              <a:rPr lang="ja-JP" altLang="en-US" sz="1200" dirty="0">
                <a:latin typeface="HG丸ｺﾞｼｯｸM-PRO" panose="020F0600000000000000" pitchFamily="50" charset="-128"/>
                <a:ea typeface="HG丸ｺﾞｼｯｸM-PRO" panose="020F0600000000000000" pitchFamily="50" charset="-128"/>
              </a:rPr>
              <a:t>講演</a:t>
            </a:r>
            <a:r>
              <a:rPr lang="ja-JP" altLang="en-US" sz="1200" b="1" dirty="0">
                <a:latin typeface="HG丸ｺﾞｼｯｸM-PRO" panose="020F0600000000000000" pitchFamily="50" charset="-128"/>
                <a:ea typeface="HG丸ｺﾞｼｯｸM-PRO" panose="020F0600000000000000" pitchFamily="50" charset="-128"/>
              </a:rPr>
              <a:t>となっております。</a:t>
            </a:r>
          </a:p>
        </p:txBody>
      </p:sp>
      <p:sp>
        <p:nvSpPr>
          <p:cNvPr id="49" name="テキスト ボックス 48">
            <a:extLst>
              <a:ext uri="{FF2B5EF4-FFF2-40B4-BE49-F238E27FC236}">
                <a16:creationId xmlns:a16="http://schemas.microsoft.com/office/drawing/2014/main" id="{40FC3727-87B0-4152-A73B-D75879FE5492}"/>
              </a:ext>
            </a:extLst>
          </p:cNvPr>
          <p:cNvSpPr txBox="1"/>
          <p:nvPr/>
        </p:nvSpPr>
        <p:spPr>
          <a:xfrm>
            <a:off x="374105" y="2843375"/>
            <a:ext cx="3450456" cy="646331"/>
          </a:xfrm>
          <a:prstGeom prst="rect">
            <a:avLst/>
          </a:prstGeom>
          <a:noFill/>
        </p:spPr>
        <p:txBody>
          <a:bodyPr wrap="square" rtlCol="0">
            <a:spAutoFit/>
          </a:bodyPr>
          <a:lstStyle/>
          <a:p>
            <a:r>
              <a:rPr lang="ja-JP" altLang="en-US" sz="1200" b="1" dirty="0">
                <a:latin typeface="HG丸ｺﾞｼｯｸM-PRO" panose="020F0600000000000000" pitchFamily="50" charset="-128"/>
                <a:ea typeface="HG丸ｺﾞｼｯｸM-PRO" panose="020F0600000000000000" pitchFamily="50" charset="-128"/>
              </a:rPr>
              <a:t>企業の経営者はもちろん、お勤めの方、学生、とにかく学んでみたいと思う方は、年齢問わず、みなさんぜひともご参加ください。</a:t>
            </a:r>
            <a:endParaRPr lang="en-US" altLang="ja-JP" sz="1200" b="1" dirty="0">
              <a:latin typeface="HG丸ｺﾞｼｯｸM-PRO" panose="020F0600000000000000" pitchFamily="50" charset="-128"/>
              <a:ea typeface="HG丸ｺﾞｼｯｸM-PRO" panose="020F0600000000000000" pitchFamily="50" charset="-128"/>
            </a:endParaRPr>
          </a:p>
        </p:txBody>
      </p:sp>
      <p:pic>
        <p:nvPicPr>
          <p:cNvPr id="12" name="図 11">
            <a:extLst>
              <a:ext uri="{FF2B5EF4-FFF2-40B4-BE49-F238E27FC236}">
                <a16:creationId xmlns:a16="http://schemas.microsoft.com/office/drawing/2014/main" id="{6BCA9426-C647-4A62-84E1-FF88583799C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94196" y="247127"/>
            <a:ext cx="1755286" cy="1492892"/>
          </a:xfrm>
          <a:prstGeom prst="rect">
            <a:avLst/>
          </a:prstGeom>
        </p:spPr>
      </p:pic>
      <p:sp>
        <p:nvSpPr>
          <p:cNvPr id="50" name="テキスト ボックス 49">
            <a:extLst>
              <a:ext uri="{FF2B5EF4-FFF2-40B4-BE49-F238E27FC236}">
                <a16:creationId xmlns:a16="http://schemas.microsoft.com/office/drawing/2014/main" id="{D3ABF880-3492-42AE-858A-946FB530B2CE}"/>
              </a:ext>
            </a:extLst>
          </p:cNvPr>
          <p:cNvSpPr txBox="1"/>
          <p:nvPr/>
        </p:nvSpPr>
        <p:spPr>
          <a:xfrm>
            <a:off x="650108" y="9735301"/>
            <a:ext cx="3828236" cy="307777"/>
          </a:xfrm>
          <a:prstGeom prst="rect">
            <a:avLst/>
          </a:prstGeom>
          <a:noFill/>
        </p:spPr>
        <p:txBody>
          <a:bodyPr wrap="square" rtlCol="0">
            <a:spAutoFit/>
          </a:bodyPr>
          <a:lstStyle/>
          <a:p>
            <a:r>
              <a:rPr kumimoji="1" lang="ja-JP" altLang="en-US" sz="1400" dirty="0"/>
              <a:t>＊テーマや内容は変更する場合があります。</a:t>
            </a:r>
          </a:p>
        </p:txBody>
      </p:sp>
    </p:spTree>
    <p:extLst>
      <p:ext uri="{BB962C8B-B14F-4D97-AF65-F5344CB8AC3E}">
        <p14:creationId xmlns:p14="http://schemas.microsoft.com/office/powerpoint/2010/main" val="1618513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DA8834DB-A8D7-4FA8-8F4C-2C75845DBD50}"/>
              </a:ext>
            </a:extLst>
          </p:cNvPr>
          <p:cNvGraphicFramePr>
            <a:graphicFrameLocks noGrp="1"/>
          </p:cNvGraphicFramePr>
          <p:nvPr>
            <p:extLst>
              <p:ext uri="{D42A27DB-BD31-4B8C-83A1-F6EECF244321}">
                <p14:modId xmlns:p14="http://schemas.microsoft.com/office/powerpoint/2010/main" val="371376777"/>
              </p:ext>
            </p:extLst>
          </p:nvPr>
        </p:nvGraphicFramePr>
        <p:xfrm>
          <a:off x="454491" y="5102936"/>
          <a:ext cx="6902330" cy="5502918"/>
        </p:xfrm>
        <a:graphic>
          <a:graphicData uri="http://schemas.openxmlformats.org/drawingml/2006/table">
            <a:tbl>
              <a:tblPr firstRow="1" bandRow="1">
                <a:tableStyleId>{5C22544A-7EE6-4342-B048-85BDC9FD1C3A}</a:tableStyleId>
              </a:tblPr>
              <a:tblGrid>
                <a:gridCol w="1354080">
                  <a:extLst>
                    <a:ext uri="{9D8B030D-6E8A-4147-A177-3AD203B41FA5}">
                      <a16:colId xmlns:a16="http://schemas.microsoft.com/office/drawing/2014/main" val="2480940457"/>
                    </a:ext>
                  </a:extLst>
                </a:gridCol>
                <a:gridCol w="685800">
                  <a:extLst>
                    <a:ext uri="{9D8B030D-6E8A-4147-A177-3AD203B41FA5}">
                      <a16:colId xmlns:a16="http://schemas.microsoft.com/office/drawing/2014/main" val="4116736210"/>
                    </a:ext>
                  </a:extLst>
                </a:gridCol>
                <a:gridCol w="976384">
                  <a:extLst>
                    <a:ext uri="{9D8B030D-6E8A-4147-A177-3AD203B41FA5}">
                      <a16:colId xmlns:a16="http://schemas.microsoft.com/office/drawing/2014/main" val="4223929073"/>
                    </a:ext>
                  </a:extLst>
                </a:gridCol>
                <a:gridCol w="3886066">
                  <a:extLst>
                    <a:ext uri="{9D8B030D-6E8A-4147-A177-3AD203B41FA5}">
                      <a16:colId xmlns:a16="http://schemas.microsoft.com/office/drawing/2014/main" val="4081430073"/>
                    </a:ext>
                  </a:extLst>
                </a:gridCol>
              </a:tblGrid>
              <a:tr h="327461">
                <a:tc>
                  <a:txBody>
                    <a:bodyPr/>
                    <a:lstStyle/>
                    <a:p>
                      <a:pPr algn="ctr"/>
                      <a:r>
                        <a:rPr kumimoji="1" lang="ja-JP" altLang="en-US" sz="1000" dirty="0"/>
                        <a:t>日時</a:t>
                      </a:r>
                    </a:p>
                  </a:txBody>
                  <a:tcPr/>
                </a:tc>
                <a:tc>
                  <a:txBody>
                    <a:bodyPr/>
                    <a:lstStyle/>
                    <a:p>
                      <a:pPr algn="ctr"/>
                      <a:r>
                        <a:rPr kumimoji="1" lang="ja-JP" altLang="en-US" sz="1000" dirty="0"/>
                        <a:t>時間</a:t>
                      </a:r>
                    </a:p>
                  </a:txBody>
                  <a:tcPr/>
                </a:tc>
                <a:tc>
                  <a:txBody>
                    <a:bodyPr/>
                    <a:lstStyle/>
                    <a:p>
                      <a:pPr algn="ctr"/>
                      <a:r>
                        <a:rPr kumimoji="1" lang="ja-JP" altLang="en-US" sz="1000" dirty="0"/>
                        <a:t>テーマ</a:t>
                      </a:r>
                    </a:p>
                  </a:txBody>
                  <a:tcPr/>
                </a:tc>
                <a:tc>
                  <a:txBody>
                    <a:bodyPr/>
                    <a:lstStyle/>
                    <a:p>
                      <a:pPr algn="ctr"/>
                      <a:r>
                        <a:rPr kumimoji="1" lang="ja-JP" altLang="en-US" sz="1000" dirty="0"/>
                        <a:t>内容</a:t>
                      </a:r>
                    </a:p>
                  </a:txBody>
                  <a:tcPr/>
                </a:tc>
                <a:extLst>
                  <a:ext uri="{0D108BD9-81ED-4DB2-BD59-A6C34878D82A}">
                    <a16:rowId xmlns:a16="http://schemas.microsoft.com/office/drawing/2014/main" val="1424999787"/>
                  </a:ext>
                </a:extLst>
              </a:tr>
              <a:tr h="632355">
                <a:tc>
                  <a:txBody>
                    <a:bodyPr/>
                    <a:lstStyle/>
                    <a:p>
                      <a:r>
                        <a:rPr kumimoji="1" lang="en-US" altLang="ja-JP" sz="1000" dirty="0">
                          <a:solidFill>
                            <a:schemeClr val="tx1"/>
                          </a:solidFill>
                        </a:rPr>
                        <a:t>2019</a:t>
                      </a:r>
                      <a:r>
                        <a:rPr kumimoji="1" lang="ja-JP" altLang="en-US" sz="1000" dirty="0">
                          <a:solidFill>
                            <a:schemeClr val="tx1"/>
                          </a:solidFill>
                        </a:rPr>
                        <a:t>年</a:t>
                      </a:r>
                      <a:r>
                        <a:rPr kumimoji="1" lang="en-US" altLang="ja-JP" sz="1000" dirty="0">
                          <a:solidFill>
                            <a:schemeClr val="tx1"/>
                          </a:solidFill>
                        </a:rPr>
                        <a:t>4</a:t>
                      </a:r>
                      <a:r>
                        <a:rPr kumimoji="1" lang="ja-JP" altLang="en-US" sz="1000" dirty="0">
                          <a:solidFill>
                            <a:schemeClr val="tx1"/>
                          </a:solidFill>
                        </a:rPr>
                        <a:t>月</a:t>
                      </a:r>
                      <a:r>
                        <a:rPr kumimoji="1" lang="en-US" altLang="ja-JP" sz="1000" dirty="0">
                          <a:solidFill>
                            <a:schemeClr val="tx1"/>
                          </a:solidFill>
                        </a:rPr>
                        <a:t>5</a:t>
                      </a:r>
                      <a:r>
                        <a:rPr kumimoji="1" lang="ja-JP" altLang="en-US" sz="1000" dirty="0">
                          <a:solidFill>
                            <a:schemeClr val="tx1"/>
                          </a:solidFill>
                        </a:rPr>
                        <a:t>日（金）</a:t>
                      </a:r>
                    </a:p>
                  </a:txBody>
                  <a:tcPr/>
                </a:tc>
                <a:tc>
                  <a:txBody>
                    <a:bodyPr/>
                    <a:lstStyle/>
                    <a:p>
                      <a:r>
                        <a:rPr kumimoji="1" lang="en-US" altLang="ja-JP" sz="1000" dirty="0"/>
                        <a:t>17</a:t>
                      </a:r>
                      <a:r>
                        <a:rPr kumimoji="1" lang="ja-JP" altLang="en-US" sz="1000" dirty="0"/>
                        <a:t>：</a:t>
                      </a:r>
                      <a:r>
                        <a:rPr kumimoji="1" lang="en-US" altLang="ja-JP" sz="1000" dirty="0"/>
                        <a:t>30</a:t>
                      </a:r>
                      <a:r>
                        <a:rPr kumimoji="1" lang="ja-JP" altLang="en-US" sz="1000" dirty="0"/>
                        <a:t>～</a:t>
                      </a:r>
                      <a:r>
                        <a:rPr kumimoji="1" lang="en-US" altLang="ja-JP" sz="1000" dirty="0"/>
                        <a:t>20</a:t>
                      </a:r>
                      <a:r>
                        <a:rPr kumimoji="1" lang="ja-JP" altLang="en-US" sz="1000" dirty="0"/>
                        <a:t>：</a:t>
                      </a:r>
                      <a:r>
                        <a:rPr kumimoji="1" lang="en-US" altLang="ja-JP" sz="1000" dirty="0"/>
                        <a:t>00</a:t>
                      </a:r>
                      <a:endParaRPr kumimoji="1" lang="ja-JP" altLang="en-US" sz="1000" dirty="0"/>
                    </a:p>
                  </a:txBody>
                  <a:tcPr/>
                </a:tc>
                <a:tc>
                  <a:txBody>
                    <a:bodyPr/>
                    <a:lstStyle/>
                    <a:p>
                      <a:r>
                        <a:rPr kumimoji="1" lang="ja-JP" altLang="en-US" sz="1000" dirty="0"/>
                        <a:t>働き方改革①</a:t>
                      </a:r>
                    </a:p>
                  </a:txBody>
                  <a:tcPr/>
                </a:tc>
                <a:tc>
                  <a:txBody>
                    <a:bodyPr/>
                    <a:lstStyle/>
                    <a:p>
                      <a:r>
                        <a:rPr kumimoji="1" lang="ja-JP" altLang="en-US" sz="1000" dirty="0"/>
                        <a:t>２０１９年から働き方改革法が施行されます。労働時間の上限規制、勤務間インターバル制度、同一労働同一賃金の実施など目白押しです。経営者はもちろん働く方も必須のポイントを紹介します。最新のハラスメント問題に関する情報もお伝えします。</a:t>
                      </a:r>
                    </a:p>
                  </a:txBody>
                  <a:tcPr/>
                </a:tc>
                <a:extLst>
                  <a:ext uri="{0D108BD9-81ED-4DB2-BD59-A6C34878D82A}">
                    <a16:rowId xmlns:a16="http://schemas.microsoft.com/office/drawing/2014/main" val="2707370754"/>
                  </a:ext>
                </a:extLst>
              </a:tr>
              <a:tr h="454580">
                <a:tc>
                  <a:txBody>
                    <a:bodyPr/>
                    <a:lstStyle/>
                    <a:p>
                      <a:r>
                        <a:rPr kumimoji="1" lang="en-US" altLang="ja-JP" sz="1000" dirty="0">
                          <a:solidFill>
                            <a:schemeClr val="tx1"/>
                          </a:solidFill>
                        </a:rPr>
                        <a:t>2019</a:t>
                      </a:r>
                      <a:r>
                        <a:rPr kumimoji="1" lang="ja-JP" altLang="en-US" sz="1000" dirty="0">
                          <a:solidFill>
                            <a:schemeClr val="tx1"/>
                          </a:solidFill>
                        </a:rPr>
                        <a:t>年</a:t>
                      </a:r>
                      <a:r>
                        <a:rPr kumimoji="1" lang="en-US" altLang="ja-JP" sz="1000" dirty="0">
                          <a:solidFill>
                            <a:schemeClr val="tx1"/>
                          </a:solidFill>
                        </a:rPr>
                        <a:t>4</a:t>
                      </a:r>
                      <a:r>
                        <a:rPr kumimoji="1" lang="ja-JP" altLang="en-US" sz="1000" dirty="0">
                          <a:solidFill>
                            <a:schemeClr val="tx1"/>
                          </a:solidFill>
                        </a:rPr>
                        <a:t>月</a:t>
                      </a:r>
                      <a:r>
                        <a:rPr kumimoji="1" lang="en-US" altLang="ja-JP" sz="1000" dirty="0">
                          <a:solidFill>
                            <a:schemeClr val="tx1"/>
                          </a:solidFill>
                        </a:rPr>
                        <a:t>10</a:t>
                      </a:r>
                      <a:r>
                        <a:rPr kumimoji="1" lang="ja-JP" altLang="en-US" sz="1000" dirty="0">
                          <a:solidFill>
                            <a:schemeClr val="tx1"/>
                          </a:solidFill>
                        </a:rPr>
                        <a:t>日（水）</a:t>
                      </a:r>
                    </a:p>
                  </a:txBody>
                  <a:tcPr/>
                </a:tc>
                <a:tc>
                  <a:txBody>
                    <a:bodyPr/>
                    <a:lstStyle/>
                    <a:p>
                      <a:r>
                        <a:rPr kumimoji="1" lang="en-US" altLang="ja-JP" sz="1000" dirty="0"/>
                        <a:t>17</a:t>
                      </a:r>
                      <a:r>
                        <a:rPr kumimoji="1" lang="ja-JP" altLang="en-US" sz="1000" dirty="0"/>
                        <a:t>：</a:t>
                      </a:r>
                      <a:r>
                        <a:rPr kumimoji="1" lang="en-US" altLang="ja-JP" sz="1000" dirty="0"/>
                        <a:t>30</a:t>
                      </a:r>
                      <a:r>
                        <a:rPr kumimoji="1" lang="ja-JP" altLang="en-US" sz="1000" dirty="0"/>
                        <a:t>～</a:t>
                      </a:r>
                      <a:r>
                        <a:rPr kumimoji="1" lang="en-US" altLang="ja-JP" sz="1000" dirty="0"/>
                        <a:t>20</a:t>
                      </a:r>
                      <a:r>
                        <a:rPr kumimoji="1" lang="ja-JP" altLang="en-US" sz="1000" dirty="0"/>
                        <a:t>：</a:t>
                      </a:r>
                      <a:r>
                        <a:rPr kumimoji="1" lang="en-US" altLang="ja-JP" sz="1000" dirty="0"/>
                        <a:t>00</a:t>
                      </a:r>
                      <a:endParaRPr kumimoji="1" lang="ja-JP" altLang="en-US" sz="1000" dirty="0"/>
                    </a:p>
                  </a:txBody>
                  <a:tcPr/>
                </a:tc>
                <a:tc>
                  <a:txBody>
                    <a:bodyPr/>
                    <a:lstStyle/>
                    <a:p>
                      <a:r>
                        <a:rPr kumimoji="1" lang="ja-JP" altLang="en-US" sz="1000" dirty="0"/>
                        <a:t>働き方改革②</a:t>
                      </a:r>
                    </a:p>
                  </a:txBody>
                  <a:tcPr/>
                </a:tc>
                <a:tc>
                  <a:txBody>
                    <a:bodyPr/>
                    <a:lstStyle/>
                    <a:p>
                      <a:r>
                        <a:rPr kumimoji="1" lang="ja-JP" altLang="en-US" sz="1000" dirty="0"/>
                        <a:t>労働時間の上限規制、３６協定の記載の仕方、年休の計画的取、高度プロフェッショナル制度など新しい制度の説明。最新の労働紛争事例を用いて事業主側、働く側それぞれの視点からのディスカッション。</a:t>
                      </a:r>
                    </a:p>
                  </a:txBody>
                  <a:tcPr/>
                </a:tc>
                <a:extLst>
                  <a:ext uri="{0D108BD9-81ED-4DB2-BD59-A6C34878D82A}">
                    <a16:rowId xmlns:a16="http://schemas.microsoft.com/office/drawing/2014/main" val="875300293"/>
                  </a:ext>
                </a:extLst>
              </a:tr>
              <a:tr h="429057">
                <a:tc>
                  <a:txBody>
                    <a:bodyPr/>
                    <a:lstStyle/>
                    <a:p>
                      <a:r>
                        <a:rPr kumimoji="1" lang="en-US" altLang="ja-JP" sz="1000" dirty="0">
                          <a:solidFill>
                            <a:schemeClr val="tx1"/>
                          </a:solidFill>
                        </a:rPr>
                        <a:t>2019</a:t>
                      </a:r>
                      <a:r>
                        <a:rPr kumimoji="1" lang="ja-JP" altLang="en-US" sz="1000" dirty="0">
                          <a:solidFill>
                            <a:schemeClr val="tx1"/>
                          </a:solidFill>
                        </a:rPr>
                        <a:t>年</a:t>
                      </a:r>
                      <a:r>
                        <a:rPr kumimoji="1" lang="en-US" altLang="ja-JP" sz="1000" dirty="0">
                          <a:solidFill>
                            <a:schemeClr val="tx1"/>
                          </a:solidFill>
                        </a:rPr>
                        <a:t>4</a:t>
                      </a:r>
                      <a:r>
                        <a:rPr kumimoji="1" lang="ja-JP" altLang="en-US" sz="1000" dirty="0">
                          <a:solidFill>
                            <a:schemeClr val="tx1"/>
                          </a:solidFill>
                        </a:rPr>
                        <a:t>月</a:t>
                      </a:r>
                      <a:r>
                        <a:rPr kumimoji="1" lang="en-US" altLang="ja-JP" sz="1000" dirty="0">
                          <a:solidFill>
                            <a:schemeClr val="tx1"/>
                          </a:solidFill>
                        </a:rPr>
                        <a:t>25</a:t>
                      </a:r>
                      <a:r>
                        <a:rPr kumimoji="1" lang="ja-JP" altLang="en-US" sz="1000" dirty="0">
                          <a:solidFill>
                            <a:schemeClr val="tx1"/>
                          </a:solidFill>
                        </a:rPr>
                        <a:t>日（木）</a:t>
                      </a:r>
                    </a:p>
                  </a:txBody>
                  <a:tcPr/>
                </a:tc>
                <a:tc>
                  <a:txBody>
                    <a:bodyPr/>
                    <a:lstStyle/>
                    <a:p>
                      <a:r>
                        <a:rPr kumimoji="1" lang="en-US" altLang="ja-JP" sz="1000" dirty="0"/>
                        <a:t>17</a:t>
                      </a:r>
                      <a:r>
                        <a:rPr kumimoji="1" lang="ja-JP" altLang="en-US" sz="1000" dirty="0"/>
                        <a:t>：</a:t>
                      </a:r>
                      <a:r>
                        <a:rPr kumimoji="1" lang="en-US" altLang="ja-JP" sz="1000" dirty="0"/>
                        <a:t>30</a:t>
                      </a:r>
                      <a:r>
                        <a:rPr kumimoji="1" lang="ja-JP" altLang="en-US" sz="1000" dirty="0"/>
                        <a:t>～</a:t>
                      </a:r>
                      <a:r>
                        <a:rPr kumimoji="1" lang="en-US" altLang="ja-JP" sz="1000" dirty="0"/>
                        <a:t>20</a:t>
                      </a:r>
                      <a:r>
                        <a:rPr kumimoji="1" lang="ja-JP" altLang="en-US" sz="1000" dirty="0"/>
                        <a:t>：</a:t>
                      </a:r>
                      <a:r>
                        <a:rPr kumimoji="1" lang="en-US" altLang="ja-JP" sz="1000" dirty="0"/>
                        <a:t>00</a:t>
                      </a:r>
                      <a:endParaRPr kumimoji="1" lang="ja-JP" altLang="en-US" sz="1000" dirty="0"/>
                    </a:p>
                  </a:txBody>
                  <a:tcPr/>
                </a:tc>
                <a:tc>
                  <a:txBody>
                    <a:bodyPr/>
                    <a:lstStyle/>
                    <a:p>
                      <a:r>
                        <a:rPr kumimoji="1" lang="ja-JP" altLang="en-US" sz="1000" dirty="0"/>
                        <a:t>働き方改革③</a:t>
                      </a:r>
                    </a:p>
                  </a:txBody>
                  <a:tcPr/>
                </a:tc>
                <a:tc>
                  <a:txBody>
                    <a:bodyPr/>
                    <a:lstStyle/>
                    <a:p>
                      <a:r>
                        <a:rPr kumimoji="1" lang="ja-JP" altLang="en-US" sz="1000" dirty="0"/>
                        <a:t>最新の労働問題の情報提供。就業規則や労働契約の読み方を丁寧に説明します。</a:t>
                      </a:r>
                    </a:p>
                  </a:txBody>
                  <a:tcPr/>
                </a:tc>
                <a:extLst>
                  <a:ext uri="{0D108BD9-81ED-4DB2-BD59-A6C34878D82A}">
                    <a16:rowId xmlns:a16="http://schemas.microsoft.com/office/drawing/2014/main" val="1234047350"/>
                  </a:ext>
                </a:extLst>
              </a:tr>
              <a:tr h="594078">
                <a:tc>
                  <a:txBody>
                    <a:bodyPr/>
                    <a:lstStyle/>
                    <a:p>
                      <a:r>
                        <a:rPr kumimoji="1" lang="en-US" altLang="ja-JP" sz="1000" dirty="0">
                          <a:solidFill>
                            <a:schemeClr val="tx1"/>
                          </a:solidFill>
                        </a:rPr>
                        <a:t>2019</a:t>
                      </a:r>
                      <a:r>
                        <a:rPr kumimoji="1" lang="ja-JP" altLang="en-US" sz="1000" dirty="0">
                          <a:solidFill>
                            <a:schemeClr val="tx1"/>
                          </a:solidFill>
                        </a:rPr>
                        <a:t>年</a:t>
                      </a:r>
                      <a:r>
                        <a:rPr kumimoji="1" lang="en-US" altLang="ja-JP" sz="1000" dirty="0">
                          <a:solidFill>
                            <a:schemeClr val="tx1"/>
                          </a:solidFill>
                        </a:rPr>
                        <a:t>5</a:t>
                      </a:r>
                      <a:r>
                        <a:rPr kumimoji="1" lang="ja-JP" altLang="en-US" sz="1000" dirty="0">
                          <a:solidFill>
                            <a:schemeClr val="tx1"/>
                          </a:solidFill>
                        </a:rPr>
                        <a:t>月</a:t>
                      </a:r>
                      <a:r>
                        <a:rPr kumimoji="1" lang="en-US" altLang="ja-JP" sz="1000" dirty="0">
                          <a:solidFill>
                            <a:schemeClr val="tx1"/>
                          </a:solidFill>
                        </a:rPr>
                        <a:t>15</a:t>
                      </a:r>
                      <a:r>
                        <a:rPr kumimoji="1" lang="ja-JP" altLang="en-US" sz="1000" dirty="0">
                          <a:solidFill>
                            <a:schemeClr val="tx1"/>
                          </a:solidFill>
                        </a:rPr>
                        <a:t>日（水）</a:t>
                      </a:r>
                    </a:p>
                  </a:txBody>
                  <a:tcPr/>
                </a:tc>
                <a:tc>
                  <a:txBody>
                    <a:bodyPr/>
                    <a:lstStyle/>
                    <a:p>
                      <a:r>
                        <a:rPr kumimoji="1" lang="en-US" altLang="ja-JP" sz="1000" dirty="0"/>
                        <a:t>13</a:t>
                      </a:r>
                      <a:r>
                        <a:rPr kumimoji="1" lang="ja-JP" altLang="en-US" sz="1000" dirty="0"/>
                        <a:t>：</a:t>
                      </a:r>
                      <a:r>
                        <a:rPr kumimoji="1" lang="en-US" altLang="ja-JP" sz="1000" dirty="0"/>
                        <a:t>30</a:t>
                      </a:r>
                      <a:r>
                        <a:rPr kumimoji="1" lang="ja-JP" altLang="en-US" sz="1000" dirty="0"/>
                        <a:t>～</a:t>
                      </a:r>
                      <a:r>
                        <a:rPr kumimoji="1" lang="en-US" altLang="ja-JP" sz="1000" dirty="0"/>
                        <a:t>15</a:t>
                      </a:r>
                      <a:r>
                        <a:rPr kumimoji="1" lang="ja-JP" altLang="en-US" sz="1000" dirty="0"/>
                        <a:t>：</a:t>
                      </a:r>
                      <a:r>
                        <a:rPr kumimoji="1" lang="en-US" altLang="ja-JP" sz="1000" dirty="0"/>
                        <a:t>30</a:t>
                      </a:r>
                      <a:endParaRPr kumimoji="1" lang="ja-JP" altLang="en-US" sz="1000" dirty="0"/>
                    </a:p>
                  </a:txBody>
                  <a:tcPr/>
                </a:tc>
                <a:tc>
                  <a:txBody>
                    <a:bodyPr/>
                    <a:lstStyle/>
                    <a:p>
                      <a:r>
                        <a:rPr kumimoji="1" lang="ja-JP" altLang="en-US" sz="1000" dirty="0"/>
                        <a:t>相続法改正について</a:t>
                      </a:r>
                    </a:p>
                  </a:txBody>
                  <a:tcPr/>
                </a:tc>
                <a:tc>
                  <a:txBody>
                    <a:bodyPr/>
                    <a:lstStyle/>
                    <a:p>
                      <a:r>
                        <a:rPr kumimoji="1" lang="ja-JP" altLang="en-US" sz="1000" dirty="0"/>
                        <a:t>２０１９年から遺言や相続について大事な法改正が施行されます。遺言書の書き方や保管の方法、配偶者居住権についてわかりやすく解説します。</a:t>
                      </a:r>
                    </a:p>
                  </a:txBody>
                  <a:tcPr/>
                </a:tc>
                <a:extLst>
                  <a:ext uri="{0D108BD9-81ED-4DB2-BD59-A6C34878D82A}">
                    <a16:rowId xmlns:a16="http://schemas.microsoft.com/office/drawing/2014/main" val="1358799938"/>
                  </a:ext>
                </a:extLst>
              </a:tr>
              <a:tr h="581117">
                <a:tc>
                  <a:txBody>
                    <a:bodyPr/>
                    <a:lstStyle/>
                    <a:p>
                      <a:r>
                        <a:rPr kumimoji="1" lang="en-US" altLang="ja-JP" sz="1000" dirty="0">
                          <a:solidFill>
                            <a:schemeClr val="tx1"/>
                          </a:solidFill>
                        </a:rPr>
                        <a:t>2019</a:t>
                      </a:r>
                      <a:r>
                        <a:rPr kumimoji="1" lang="ja-JP" altLang="en-US" sz="1000" dirty="0">
                          <a:solidFill>
                            <a:schemeClr val="tx1"/>
                          </a:solidFill>
                        </a:rPr>
                        <a:t>年</a:t>
                      </a:r>
                      <a:r>
                        <a:rPr kumimoji="1" lang="en-US" altLang="ja-JP" sz="1000" dirty="0">
                          <a:solidFill>
                            <a:schemeClr val="tx1"/>
                          </a:solidFill>
                        </a:rPr>
                        <a:t>5</a:t>
                      </a:r>
                      <a:r>
                        <a:rPr kumimoji="1" lang="ja-JP" altLang="en-US" sz="1000" dirty="0">
                          <a:solidFill>
                            <a:schemeClr val="tx1"/>
                          </a:solidFill>
                        </a:rPr>
                        <a:t>月</a:t>
                      </a:r>
                      <a:r>
                        <a:rPr kumimoji="1" lang="en-US" altLang="ja-JP" sz="1000" dirty="0">
                          <a:solidFill>
                            <a:schemeClr val="tx1"/>
                          </a:solidFill>
                        </a:rPr>
                        <a:t>30</a:t>
                      </a:r>
                      <a:r>
                        <a:rPr kumimoji="1" lang="ja-JP" altLang="en-US" sz="1000" dirty="0">
                          <a:solidFill>
                            <a:schemeClr val="tx1"/>
                          </a:solidFill>
                        </a:rPr>
                        <a:t>日（木）</a:t>
                      </a:r>
                    </a:p>
                  </a:txBody>
                  <a:tcPr/>
                </a:tc>
                <a:tc>
                  <a:txBody>
                    <a:bodyPr/>
                    <a:lstStyle/>
                    <a:p>
                      <a:r>
                        <a:rPr kumimoji="1" lang="en-US" altLang="ja-JP" sz="1000" dirty="0"/>
                        <a:t>17</a:t>
                      </a:r>
                      <a:r>
                        <a:rPr kumimoji="1" lang="ja-JP" altLang="en-US" sz="1000" dirty="0"/>
                        <a:t>：</a:t>
                      </a:r>
                      <a:r>
                        <a:rPr kumimoji="1" lang="en-US" altLang="ja-JP" sz="1000" dirty="0"/>
                        <a:t>30</a:t>
                      </a:r>
                      <a:r>
                        <a:rPr kumimoji="1" lang="ja-JP" altLang="en-US" sz="1000" dirty="0"/>
                        <a:t>～</a:t>
                      </a:r>
                      <a:r>
                        <a:rPr kumimoji="1" lang="en-US" altLang="ja-JP" sz="1000" dirty="0"/>
                        <a:t>20</a:t>
                      </a:r>
                      <a:r>
                        <a:rPr kumimoji="1" lang="ja-JP" altLang="en-US" sz="1000" dirty="0"/>
                        <a:t>：</a:t>
                      </a:r>
                      <a:r>
                        <a:rPr kumimoji="1" lang="en-US" altLang="ja-JP" sz="1000" dirty="0"/>
                        <a:t>00</a:t>
                      </a:r>
                      <a:endParaRPr kumimoji="1" lang="ja-JP" altLang="en-US" sz="1000" dirty="0"/>
                    </a:p>
                  </a:txBody>
                  <a:tcPr/>
                </a:tc>
                <a:tc>
                  <a:txBody>
                    <a:bodyPr/>
                    <a:lstStyle/>
                    <a:p>
                      <a:r>
                        <a:rPr kumimoji="1" lang="ja-JP" altLang="en-US" sz="1000" dirty="0"/>
                        <a:t>遺言と相続</a:t>
                      </a:r>
                    </a:p>
                  </a:txBody>
                  <a:tcPr/>
                </a:tc>
                <a:tc>
                  <a:txBody>
                    <a:bodyPr/>
                    <a:lstStyle/>
                    <a:p>
                      <a:r>
                        <a:rPr kumimoji="1" lang="ja-JP" altLang="en-US" sz="1000" dirty="0"/>
                        <a:t>遺産を巡る紛争は絶えません。争いのない生前贈与や遺言書の作成の仕方を実際のケースをもとに解説します。</a:t>
                      </a:r>
                    </a:p>
                  </a:txBody>
                  <a:tcPr/>
                </a:tc>
                <a:extLst>
                  <a:ext uri="{0D108BD9-81ED-4DB2-BD59-A6C34878D82A}">
                    <a16:rowId xmlns:a16="http://schemas.microsoft.com/office/drawing/2014/main" val="2032239649"/>
                  </a:ext>
                </a:extLst>
              </a:tr>
              <a:tr h="581117">
                <a:tc>
                  <a:txBody>
                    <a:bodyPr/>
                    <a:lstStyle/>
                    <a:p>
                      <a:r>
                        <a:rPr kumimoji="1" lang="en-US" altLang="ja-JP" sz="1000" dirty="0">
                          <a:solidFill>
                            <a:schemeClr val="tx1"/>
                          </a:solidFill>
                        </a:rPr>
                        <a:t>2019</a:t>
                      </a:r>
                      <a:r>
                        <a:rPr kumimoji="1" lang="ja-JP" altLang="en-US" sz="1000" dirty="0">
                          <a:solidFill>
                            <a:schemeClr val="tx1"/>
                          </a:solidFill>
                        </a:rPr>
                        <a:t>年</a:t>
                      </a:r>
                      <a:r>
                        <a:rPr kumimoji="1" lang="en-US" altLang="ja-JP" sz="1000" dirty="0">
                          <a:solidFill>
                            <a:schemeClr val="tx1"/>
                          </a:solidFill>
                        </a:rPr>
                        <a:t>6</a:t>
                      </a:r>
                      <a:r>
                        <a:rPr kumimoji="1" lang="ja-JP" altLang="en-US" sz="1000" dirty="0">
                          <a:solidFill>
                            <a:schemeClr val="tx1"/>
                          </a:solidFill>
                        </a:rPr>
                        <a:t>月</a:t>
                      </a:r>
                      <a:r>
                        <a:rPr kumimoji="1" lang="en-US" altLang="ja-JP" sz="1000" dirty="0">
                          <a:solidFill>
                            <a:schemeClr val="tx1"/>
                          </a:solidFill>
                        </a:rPr>
                        <a:t>12</a:t>
                      </a:r>
                      <a:r>
                        <a:rPr kumimoji="1" lang="ja-JP" altLang="en-US" sz="1000" dirty="0">
                          <a:solidFill>
                            <a:schemeClr val="tx1"/>
                          </a:solidFill>
                        </a:rPr>
                        <a:t>日（水）</a:t>
                      </a:r>
                    </a:p>
                  </a:txBody>
                  <a:tcPr/>
                </a:tc>
                <a:tc>
                  <a:txBody>
                    <a:bodyPr/>
                    <a:lstStyle/>
                    <a:p>
                      <a:r>
                        <a:rPr kumimoji="1" lang="en-US" altLang="ja-JP" sz="1000" dirty="0"/>
                        <a:t>17</a:t>
                      </a:r>
                      <a:r>
                        <a:rPr kumimoji="1" lang="ja-JP" altLang="en-US" sz="1000" dirty="0"/>
                        <a:t>：</a:t>
                      </a:r>
                      <a:r>
                        <a:rPr kumimoji="1" lang="en-US" altLang="ja-JP" sz="1000" dirty="0"/>
                        <a:t>30</a:t>
                      </a:r>
                      <a:r>
                        <a:rPr kumimoji="1" lang="ja-JP" altLang="en-US" sz="1000" dirty="0"/>
                        <a:t>～</a:t>
                      </a:r>
                      <a:r>
                        <a:rPr kumimoji="1" lang="en-US" altLang="ja-JP" sz="1000" dirty="0"/>
                        <a:t>20</a:t>
                      </a:r>
                      <a:r>
                        <a:rPr kumimoji="1" lang="ja-JP" altLang="en-US" sz="1000" dirty="0"/>
                        <a:t>：</a:t>
                      </a:r>
                      <a:r>
                        <a:rPr kumimoji="1" lang="en-US" altLang="ja-JP" sz="1000" dirty="0"/>
                        <a:t>00</a:t>
                      </a:r>
                      <a:endParaRPr kumimoji="1" lang="ja-JP" altLang="en-US" sz="1000" dirty="0"/>
                    </a:p>
                  </a:txBody>
                  <a:tcPr/>
                </a:tc>
                <a:tc>
                  <a:txBody>
                    <a:bodyPr/>
                    <a:lstStyle/>
                    <a:p>
                      <a:r>
                        <a:rPr kumimoji="1" lang="ja-JP" altLang="en-US" sz="1000" dirty="0"/>
                        <a:t>離婚に伴う法律問題</a:t>
                      </a:r>
                    </a:p>
                  </a:txBody>
                  <a:tcPr/>
                </a:tc>
                <a:tc>
                  <a:txBody>
                    <a:bodyPr/>
                    <a:lstStyle/>
                    <a:p>
                      <a:r>
                        <a:rPr kumimoji="1" lang="ja-JP" altLang="en-US" sz="1000" dirty="0"/>
                        <a:t>離婚は重大なターニングポイントです。財産分与、養育費、慰謝料の相場、親権や子ども</a:t>
                      </a:r>
                      <a:r>
                        <a:rPr kumimoji="1" lang="ja-JP" altLang="en-US" sz="1000"/>
                        <a:t>との面会交流について</a:t>
                      </a:r>
                      <a:r>
                        <a:rPr kumimoji="1" lang="ja-JP" altLang="en-US" sz="1000" dirty="0"/>
                        <a:t>わかりやすく説明します。</a:t>
                      </a:r>
                    </a:p>
                  </a:txBody>
                  <a:tcPr/>
                </a:tc>
                <a:extLst>
                  <a:ext uri="{0D108BD9-81ED-4DB2-BD59-A6C34878D82A}">
                    <a16:rowId xmlns:a16="http://schemas.microsoft.com/office/drawing/2014/main" val="507741737"/>
                  </a:ext>
                </a:extLst>
              </a:tr>
              <a:tr h="594078">
                <a:tc>
                  <a:txBody>
                    <a:bodyPr/>
                    <a:lstStyle/>
                    <a:p>
                      <a:r>
                        <a:rPr kumimoji="1" lang="en-US" altLang="ja-JP" sz="1000" dirty="0">
                          <a:solidFill>
                            <a:schemeClr val="tx1"/>
                          </a:solidFill>
                        </a:rPr>
                        <a:t>2019</a:t>
                      </a:r>
                      <a:r>
                        <a:rPr kumimoji="1" lang="ja-JP" altLang="en-US" sz="1000" dirty="0">
                          <a:solidFill>
                            <a:schemeClr val="tx1"/>
                          </a:solidFill>
                        </a:rPr>
                        <a:t>年</a:t>
                      </a:r>
                      <a:r>
                        <a:rPr kumimoji="1" lang="en-US" altLang="ja-JP" sz="1000" dirty="0">
                          <a:solidFill>
                            <a:schemeClr val="tx1"/>
                          </a:solidFill>
                        </a:rPr>
                        <a:t>6</a:t>
                      </a:r>
                      <a:r>
                        <a:rPr kumimoji="1" lang="ja-JP" altLang="en-US" sz="1000" dirty="0">
                          <a:solidFill>
                            <a:schemeClr val="tx1"/>
                          </a:solidFill>
                        </a:rPr>
                        <a:t>月</a:t>
                      </a:r>
                      <a:r>
                        <a:rPr kumimoji="1" lang="en-US" altLang="ja-JP" sz="1000" dirty="0">
                          <a:solidFill>
                            <a:schemeClr val="tx1"/>
                          </a:solidFill>
                        </a:rPr>
                        <a:t>27</a:t>
                      </a:r>
                      <a:r>
                        <a:rPr kumimoji="1" lang="ja-JP" altLang="en-US" sz="1000" dirty="0">
                          <a:solidFill>
                            <a:schemeClr val="tx1"/>
                          </a:solidFill>
                        </a:rPr>
                        <a:t>日（木）</a:t>
                      </a:r>
                    </a:p>
                  </a:txBody>
                  <a:tcPr/>
                </a:tc>
                <a:tc>
                  <a:txBody>
                    <a:bodyPr/>
                    <a:lstStyle/>
                    <a:p>
                      <a:r>
                        <a:rPr kumimoji="1" lang="en-US" altLang="ja-JP" sz="1000" dirty="0"/>
                        <a:t>13</a:t>
                      </a:r>
                      <a:r>
                        <a:rPr kumimoji="1" lang="ja-JP" altLang="en-US" sz="1000" dirty="0"/>
                        <a:t>：</a:t>
                      </a:r>
                      <a:r>
                        <a:rPr kumimoji="1" lang="en-US" altLang="ja-JP" sz="1000" dirty="0"/>
                        <a:t>30</a:t>
                      </a:r>
                      <a:r>
                        <a:rPr kumimoji="1" lang="ja-JP" altLang="en-US" sz="1000" dirty="0"/>
                        <a:t>～</a:t>
                      </a:r>
                      <a:r>
                        <a:rPr kumimoji="1" lang="en-US" altLang="ja-JP" sz="1000" dirty="0"/>
                        <a:t>15</a:t>
                      </a:r>
                      <a:r>
                        <a:rPr kumimoji="1" lang="ja-JP" altLang="en-US" sz="1000" dirty="0"/>
                        <a:t>：</a:t>
                      </a:r>
                      <a:r>
                        <a:rPr kumimoji="1" lang="en-US" altLang="ja-JP" sz="1000" dirty="0"/>
                        <a:t>30</a:t>
                      </a:r>
                      <a:endParaRPr kumimoji="1" lang="ja-JP" altLang="en-US" sz="1000" dirty="0"/>
                    </a:p>
                  </a:txBody>
                  <a:tcPr/>
                </a:tc>
                <a:tc>
                  <a:txBody>
                    <a:bodyPr/>
                    <a:lstStyle/>
                    <a:p>
                      <a:r>
                        <a:rPr kumimoji="1" lang="ja-JP" altLang="en-US" sz="1000" dirty="0"/>
                        <a:t>高齢者の抱える法律問題</a:t>
                      </a:r>
                    </a:p>
                  </a:txBody>
                  <a:tcPr/>
                </a:tc>
                <a:tc>
                  <a:txBody>
                    <a:bodyPr/>
                    <a:lstStyle/>
                    <a:p>
                      <a:r>
                        <a:rPr kumimoji="1" lang="ja-JP" altLang="en-US" sz="1000" dirty="0"/>
                        <a:t>高齢者を狙った消費者問題、オレオレ詐欺は増加しています。また高齢者がいかにして自分の財産を管理していくかについて様々な方策を紹介します。</a:t>
                      </a:r>
                    </a:p>
                  </a:txBody>
                  <a:tcPr/>
                </a:tc>
                <a:extLst>
                  <a:ext uri="{0D108BD9-81ED-4DB2-BD59-A6C34878D82A}">
                    <a16:rowId xmlns:a16="http://schemas.microsoft.com/office/drawing/2014/main" val="214830902"/>
                  </a:ext>
                </a:extLst>
              </a:tr>
              <a:tr h="597690">
                <a:tc>
                  <a:txBody>
                    <a:bodyPr/>
                    <a:lstStyle/>
                    <a:p>
                      <a:pPr marL="0" marR="0" lvl="0" indent="0" algn="l" defTabSz="777514"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rPr>
                        <a:t>2019</a:t>
                      </a:r>
                      <a:r>
                        <a:rPr kumimoji="1" lang="ja-JP" altLang="en-US" sz="1000" dirty="0">
                          <a:solidFill>
                            <a:schemeClr val="tx1"/>
                          </a:solidFill>
                        </a:rPr>
                        <a:t>年</a:t>
                      </a:r>
                      <a:r>
                        <a:rPr kumimoji="1" lang="en-US" altLang="ja-JP" sz="1000" dirty="0">
                          <a:solidFill>
                            <a:schemeClr val="tx1"/>
                          </a:solidFill>
                        </a:rPr>
                        <a:t>7</a:t>
                      </a:r>
                      <a:r>
                        <a:rPr kumimoji="1" lang="ja-JP" altLang="en-US" sz="1000" dirty="0">
                          <a:solidFill>
                            <a:schemeClr val="tx1"/>
                          </a:solidFill>
                        </a:rPr>
                        <a:t>月</a:t>
                      </a:r>
                      <a:r>
                        <a:rPr kumimoji="1" lang="en-US" altLang="ja-JP" sz="1000" dirty="0">
                          <a:solidFill>
                            <a:schemeClr val="tx1"/>
                          </a:solidFill>
                        </a:rPr>
                        <a:t>11</a:t>
                      </a:r>
                      <a:r>
                        <a:rPr kumimoji="1" lang="ja-JP" altLang="en-US" sz="1000" dirty="0">
                          <a:solidFill>
                            <a:schemeClr val="tx1"/>
                          </a:solidFill>
                        </a:rPr>
                        <a:t>日（木）</a:t>
                      </a:r>
                      <a:endParaRPr kumimoji="1" lang="en-US" altLang="ja-JP" sz="1000" dirty="0">
                        <a:solidFill>
                          <a:schemeClr val="tx1"/>
                        </a:solidFill>
                      </a:endParaRPr>
                    </a:p>
                    <a:p>
                      <a:endParaRPr kumimoji="1" lang="en-US" altLang="ja-JP" sz="1000" dirty="0">
                        <a:solidFill>
                          <a:schemeClr val="tx1"/>
                        </a:solidFill>
                      </a:endParaRPr>
                    </a:p>
                  </a:txBody>
                  <a:tcPr/>
                </a:tc>
                <a:tc>
                  <a:txBody>
                    <a:bodyPr/>
                    <a:lstStyle/>
                    <a:p>
                      <a:pPr marL="0" marR="0" lvl="0" indent="0" algn="l" defTabSz="777514" rtl="0" eaLnBrk="1" fontAlgn="auto" latinLnBrk="0" hangingPunct="1">
                        <a:lnSpc>
                          <a:spcPct val="100000"/>
                        </a:lnSpc>
                        <a:spcBef>
                          <a:spcPts val="0"/>
                        </a:spcBef>
                        <a:spcAft>
                          <a:spcPts val="0"/>
                        </a:spcAft>
                        <a:buClrTx/>
                        <a:buSzTx/>
                        <a:buFontTx/>
                        <a:buNone/>
                        <a:tabLst/>
                        <a:defRPr/>
                      </a:pPr>
                      <a:r>
                        <a:rPr kumimoji="1" lang="en-US" altLang="ja-JP" sz="1000" dirty="0"/>
                        <a:t>17</a:t>
                      </a:r>
                      <a:r>
                        <a:rPr kumimoji="1" lang="ja-JP" altLang="en-US" sz="1000" dirty="0"/>
                        <a:t>：</a:t>
                      </a:r>
                      <a:r>
                        <a:rPr kumimoji="1" lang="en-US" altLang="ja-JP" sz="1000" dirty="0"/>
                        <a:t>30</a:t>
                      </a:r>
                      <a:r>
                        <a:rPr kumimoji="1" lang="ja-JP" altLang="en-US" sz="1000" dirty="0"/>
                        <a:t>～</a:t>
                      </a:r>
                      <a:r>
                        <a:rPr kumimoji="1" lang="en-US" altLang="ja-JP" sz="1000" dirty="0"/>
                        <a:t>20</a:t>
                      </a:r>
                      <a:r>
                        <a:rPr kumimoji="1" lang="ja-JP" altLang="en-US" sz="1000" dirty="0"/>
                        <a:t>：</a:t>
                      </a:r>
                      <a:r>
                        <a:rPr kumimoji="1" lang="en-US" altLang="ja-JP" sz="1000" dirty="0"/>
                        <a:t>00</a:t>
                      </a:r>
                      <a:endParaRPr kumimoji="1" lang="ja-JP" altLang="en-US" sz="1000" dirty="0"/>
                    </a:p>
                    <a:p>
                      <a:endParaRPr kumimoji="1" lang="ja-JP" altLang="en-US" sz="1000" dirty="0"/>
                    </a:p>
                  </a:txBody>
                  <a:tcPr/>
                </a:tc>
                <a:tc>
                  <a:txBody>
                    <a:bodyPr/>
                    <a:lstStyle/>
                    <a:p>
                      <a:r>
                        <a:rPr kumimoji="1" lang="ja-JP" altLang="en-US" sz="1000" dirty="0"/>
                        <a:t>会社のリスク管理①</a:t>
                      </a:r>
                    </a:p>
                  </a:txBody>
                  <a:tcPr/>
                </a:tc>
                <a:tc>
                  <a:txBody>
                    <a:bodyPr/>
                    <a:lstStyle/>
                    <a:p>
                      <a:r>
                        <a:rPr kumimoji="1" lang="ja-JP" altLang="en-US" sz="1000" dirty="0"/>
                        <a:t>会社の経営や労務管理でトラブルにあわないための基礎知識。人事労務担当者必聴の「採用から退社までの法律問題」。ハラスメント対策や残業時間の削減対策などをご紹介。</a:t>
                      </a:r>
                    </a:p>
                  </a:txBody>
                  <a:tcPr/>
                </a:tc>
                <a:extLst>
                  <a:ext uri="{0D108BD9-81ED-4DB2-BD59-A6C34878D82A}">
                    <a16:rowId xmlns:a16="http://schemas.microsoft.com/office/drawing/2014/main" val="866617649"/>
                  </a:ext>
                </a:extLst>
              </a:tr>
              <a:tr h="441235">
                <a:tc>
                  <a:txBody>
                    <a:bodyPr/>
                    <a:lstStyle/>
                    <a:p>
                      <a:pPr marL="0" marR="0" lvl="0" indent="0" algn="l" defTabSz="777514"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rPr>
                        <a:t>2019</a:t>
                      </a:r>
                      <a:r>
                        <a:rPr kumimoji="1" lang="ja-JP" altLang="en-US" sz="1000" dirty="0">
                          <a:solidFill>
                            <a:schemeClr val="tx1"/>
                          </a:solidFill>
                        </a:rPr>
                        <a:t>年</a:t>
                      </a:r>
                      <a:r>
                        <a:rPr kumimoji="1" lang="en-US" altLang="ja-JP" sz="1000" dirty="0">
                          <a:solidFill>
                            <a:schemeClr val="tx1"/>
                          </a:solidFill>
                        </a:rPr>
                        <a:t>7</a:t>
                      </a:r>
                      <a:r>
                        <a:rPr kumimoji="1" lang="ja-JP" altLang="en-US" sz="1000" dirty="0">
                          <a:solidFill>
                            <a:schemeClr val="tx1"/>
                          </a:solidFill>
                        </a:rPr>
                        <a:t>月</a:t>
                      </a:r>
                      <a:r>
                        <a:rPr kumimoji="1" lang="en-US" altLang="ja-JP" sz="1000" dirty="0">
                          <a:solidFill>
                            <a:schemeClr val="tx1"/>
                          </a:solidFill>
                        </a:rPr>
                        <a:t>25</a:t>
                      </a:r>
                      <a:r>
                        <a:rPr kumimoji="1" lang="ja-JP" altLang="en-US" sz="1000" dirty="0">
                          <a:solidFill>
                            <a:schemeClr val="tx1"/>
                          </a:solidFill>
                        </a:rPr>
                        <a:t>日（木）</a:t>
                      </a:r>
                      <a:endParaRPr kumimoji="1" lang="en-US" altLang="ja-JP" sz="1000" dirty="0">
                        <a:solidFill>
                          <a:schemeClr val="tx1"/>
                        </a:solidFill>
                      </a:endParaRPr>
                    </a:p>
                    <a:p>
                      <a:endParaRPr kumimoji="1" lang="en-US" altLang="ja-JP" sz="1000" dirty="0">
                        <a:solidFill>
                          <a:schemeClr val="tx1"/>
                        </a:solidFill>
                      </a:endParaRPr>
                    </a:p>
                  </a:txBody>
                  <a:tcPr/>
                </a:tc>
                <a:tc>
                  <a:txBody>
                    <a:bodyPr/>
                    <a:lstStyle/>
                    <a:p>
                      <a:pPr marL="0" marR="0" lvl="0" indent="0" algn="l" defTabSz="777514" rtl="0" eaLnBrk="1" fontAlgn="auto" latinLnBrk="0" hangingPunct="1">
                        <a:lnSpc>
                          <a:spcPct val="100000"/>
                        </a:lnSpc>
                        <a:spcBef>
                          <a:spcPts val="0"/>
                        </a:spcBef>
                        <a:spcAft>
                          <a:spcPts val="0"/>
                        </a:spcAft>
                        <a:buClrTx/>
                        <a:buSzTx/>
                        <a:buFontTx/>
                        <a:buNone/>
                        <a:tabLst/>
                        <a:defRPr/>
                      </a:pPr>
                      <a:r>
                        <a:rPr kumimoji="1" lang="en-US" altLang="ja-JP" sz="1000" dirty="0"/>
                        <a:t>17</a:t>
                      </a:r>
                      <a:r>
                        <a:rPr kumimoji="1" lang="ja-JP" altLang="en-US" sz="1000" dirty="0"/>
                        <a:t>：</a:t>
                      </a:r>
                      <a:r>
                        <a:rPr kumimoji="1" lang="en-US" altLang="ja-JP" sz="1000" dirty="0"/>
                        <a:t>30</a:t>
                      </a:r>
                      <a:r>
                        <a:rPr kumimoji="1" lang="ja-JP" altLang="en-US" sz="1000" dirty="0"/>
                        <a:t>～</a:t>
                      </a:r>
                      <a:r>
                        <a:rPr kumimoji="1" lang="en-US" altLang="ja-JP" sz="1000" dirty="0"/>
                        <a:t>20</a:t>
                      </a:r>
                      <a:r>
                        <a:rPr kumimoji="1" lang="ja-JP" altLang="en-US" sz="1000" dirty="0"/>
                        <a:t>：</a:t>
                      </a:r>
                      <a:r>
                        <a:rPr kumimoji="1" lang="en-US" altLang="ja-JP" sz="1000" dirty="0"/>
                        <a:t>00</a:t>
                      </a:r>
                      <a:endParaRPr kumimoji="1" lang="ja-JP" altLang="en-US" sz="1000" dirty="0"/>
                    </a:p>
                    <a:p>
                      <a:endParaRPr kumimoji="1" lang="ja-JP" altLang="en-US" sz="1000" dirty="0"/>
                    </a:p>
                  </a:txBody>
                  <a:tcPr/>
                </a:tc>
                <a:tc>
                  <a:txBody>
                    <a:bodyPr/>
                    <a:lstStyle/>
                    <a:p>
                      <a:r>
                        <a:rPr kumimoji="1" lang="ja-JP" altLang="en-US" sz="1000" dirty="0"/>
                        <a:t>会社のリスク管理②</a:t>
                      </a:r>
                    </a:p>
                  </a:txBody>
                  <a:tcPr/>
                </a:tc>
                <a:tc>
                  <a:txBody>
                    <a:bodyPr/>
                    <a:lstStyle/>
                    <a:p>
                      <a:r>
                        <a:rPr kumimoji="1" lang="ja-JP" altLang="en-US" sz="1000" dirty="0"/>
                        <a:t>契約書の読み方、作り方。時効の管理など会社経営者だけでなく営業担当者、人事労務担当者に有益な情報を提供します。</a:t>
                      </a:r>
                    </a:p>
                  </a:txBody>
                  <a:tcPr/>
                </a:tc>
                <a:extLst>
                  <a:ext uri="{0D108BD9-81ED-4DB2-BD59-A6C34878D82A}">
                    <a16:rowId xmlns:a16="http://schemas.microsoft.com/office/drawing/2014/main" val="1055926310"/>
                  </a:ext>
                </a:extLst>
              </a:tr>
            </a:tbl>
          </a:graphicData>
        </a:graphic>
      </p:graphicFrame>
      <p:sp>
        <p:nvSpPr>
          <p:cNvPr id="3" name="角丸四角形 67">
            <a:extLst>
              <a:ext uri="{FF2B5EF4-FFF2-40B4-BE49-F238E27FC236}">
                <a16:creationId xmlns:a16="http://schemas.microsoft.com/office/drawing/2014/main" id="{2A9C86BE-AEF3-46E4-891E-376EB5D2B2EA}"/>
              </a:ext>
            </a:extLst>
          </p:cNvPr>
          <p:cNvSpPr/>
          <p:nvPr/>
        </p:nvSpPr>
        <p:spPr>
          <a:xfrm>
            <a:off x="378568" y="432700"/>
            <a:ext cx="1352469" cy="305999"/>
          </a:xfrm>
          <a:prstGeom prst="roundRect">
            <a:avLst>
              <a:gd name="adj" fmla="val 50000"/>
            </a:avLst>
          </a:prstGeom>
          <a:solidFill>
            <a:srgbClr val="8DC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bg1"/>
                </a:solidFill>
              </a:rPr>
              <a:t>お申込み</a:t>
            </a:r>
          </a:p>
        </p:txBody>
      </p:sp>
      <p:sp>
        <p:nvSpPr>
          <p:cNvPr id="4" name="テキスト ボックス 3">
            <a:extLst>
              <a:ext uri="{FF2B5EF4-FFF2-40B4-BE49-F238E27FC236}">
                <a16:creationId xmlns:a16="http://schemas.microsoft.com/office/drawing/2014/main" id="{6A605C91-E9B4-44C1-B3E3-50348222F9AB}"/>
              </a:ext>
            </a:extLst>
          </p:cNvPr>
          <p:cNvSpPr txBox="1"/>
          <p:nvPr/>
        </p:nvSpPr>
        <p:spPr>
          <a:xfrm>
            <a:off x="1731037" y="261041"/>
            <a:ext cx="5879492" cy="584775"/>
          </a:xfrm>
          <a:prstGeom prst="rect">
            <a:avLst/>
          </a:prstGeom>
          <a:noFill/>
        </p:spPr>
        <p:txBody>
          <a:bodyPr wrap="square" rtlCol="0">
            <a:spAutoFit/>
          </a:bodyPr>
          <a:lstStyle/>
          <a:p>
            <a:r>
              <a:rPr lang="ja-JP" altLang="en-US" sz="3200" b="1" dirty="0">
                <a:solidFill>
                  <a:srgbClr val="8DC21F"/>
                </a:solidFill>
                <a:effectLst>
                  <a:glow rad="88900">
                    <a:schemeClr val="bg1"/>
                  </a:glow>
                </a:effectLst>
              </a:rPr>
              <a:t>コモンズ・ルーム申込書</a:t>
            </a:r>
            <a:endParaRPr lang="en-US" altLang="ja-JP" sz="4000" b="1" dirty="0">
              <a:solidFill>
                <a:srgbClr val="8DC21F"/>
              </a:solidFill>
              <a:effectLst>
                <a:glow rad="88900">
                  <a:schemeClr val="bg1"/>
                </a:glow>
              </a:effectLst>
            </a:endParaRPr>
          </a:p>
        </p:txBody>
      </p:sp>
      <p:sp>
        <p:nvSpPr>
          <p:cNvPr id="6" name="テキスト ボックス 5">
            <a:extLst>
              <a:ext uri="{FF2B5EF4-FFF2-40B4-BE49-F238E27FC236}">
                <a16:creationId xmlns:a16="http://schemas.microsoft.com/office/drawing/2014/main" id="{3DBEBBA4-6BB1-4D4B-8945-0731FB436DE4}"/>
              </a:ext>
            </a:extLst>
          </p:cNvPr>
          <p:cNvSpPr txBox="1"/>
          <p:nvPr/>
        </p:nvSpPr>
        <p:spPr>
          <a:xfrm>
            <a:off x="129558" y="937580"/>
            <a:ext cx="3438762" cy="338554"/>
          </a:xfrm>
          <a:prstGeom prst="rect">
            <a:avLst/>
          </a:prstGeom>
          <a:noFill/>
        </p:spPr>
        <p:txBody>
          <a:bodyPr wrap="none" rtlCol="0">
            <a:spAutoFit/>
          </a:bodyPr>
          <a:lstStyle/>
          <a:p>
            <a:pPr algn="r"/>
            <a:r>
              <a:rPr kumimoji="1" lang="ja-JP" altLang="en-US" sz="1600" b="1" dirty="0">
                <a:solidFill>
                  <a:srgbClr val="8DC21F"/>
                </a:solidFill>
              </a:rPr>
              <a:t>ユナイテッド・コモンズ法律事務所　宛</a:t>
            </a:r>
          </a:p>
        </p:txBody>
      </p:sp>
      <p:sp>
        <p:nvSpPr>
          <p:cNvPr id="7" name="テキスト ボックス 6">
            <a:extLst>
              <a:ext uri="{FF2B5EF4-FFF2-40B4-BE49-F238E27FC236}">
                <a16:creationId xmlns:a16="http://schemas.microsoft.com/office/drawing/2014/main" id="{BE0B3BDB-28E9-4EBC-81D7-EE5305FB27EE}"/>
              </a:ext>
            </a:extLst>
          </p:cNvPr>
          <p:cNvSpPr txBox="1"/>
          <p:nvPr/>
        </p:nvSpPr>
        <p:spPr>
          <a:xfrm>
            <a:off x="3568320" y="781929"/>
            <a:ext cx="4077695" cy="523220"/>
          </a:xfrm>
          <a:prstGeom prst="rect">
            <a:avLst/>
          </a:prstGeom>
          <a:noFill/>
        </p:spPr>
        <p:txBody>
          <a:bodyPr wrap="square" rtlCol="0">
            <a:spAutoFit/>
          </a:bodyPr>
          <a:lstStyle/>
          <a:p>
            <a:r>
              <a:rPr lang="ja-JP" altLang="en-US" sz="2800" b="1" dirty="0">
                <a:solidFill>
                  <a:srgbClr val="8DC21F"/>
                </a:solidFill>
              </a:rPr>
              <a:t>ＦＡＸ　</a:t>
            </a:r>
            <a:r>
              <a:rPr kumimoji="1" lang="en-US" altLang="ja-JP" sz="2800" b="1" dirty="0">
                <a:solidFill>
                  <a:srgbClr val="8DC21F"/>
                </a:solidFill>
              </a:rPr>
              <a:t> </a:t>
            </a:r>
            <a:r>
              <a:rPr kumimoji="1" lang="ja-JP" altLang="en-US" sz="2800" b="1" dirty="0">
                <a:solidFill>
                  <a:srgbClr val="8DC21F"/>
                </a:solidFill>
              </a:rPr>
              <a:t>０１１</a:t>
            </a:r>
            <a:r>
              <a:rPr kumimoji="1" lang="en-US" altLang="ja-JP" sz="2800" b="1" dirty="0">
                <a:solidFill>
                  <a:srgbClr val="8DC21F"/>
                </a:solidFill>
              </a:rPr>
              <a:t>‐</a:t>
            </a:r>
            <a:r>
              <a:rPr kumimoji="1" lang="ja-JP" altLang="en-US" sz="2800" b="1" dirty="0">
                <a:solidFill>
                  <a:srgbClr val="8DC21F"/>
                </a:solidFill>
              </a:rPr>
              <a:t>２８０</a:t>
            </a:r>
            <a:r>
              <a:rPr kumimoji="1" lang="en-US" altLang="ja-JP" sz="2800" b="1" dirty="0">
                <a:solidFill>
                  <a:srgbClr val="8DC21F"/>
                </a:solidFill>
              </a:rPr>
              <a:t>‐</a:t>
            </a:r>
            <a:r>
              <a:rPr kumimoji="1" lang="ja-JP" altLang="en-US" sz="2800" b="1" dirty="0">
                <a:solidFill>
                  <a:srgbClr val="8DC21F"/>
                </a:solidFill>
              </a:rPr>
              <a:t>５５３３</a:t>
            </a:r>
            <a:endParaRPr kumimoji="1" lang="ja-JP" altLang="en-US" sz="2800" b="1" dirty="0">
              <a:solidFill>
                <a:srgbClr val="8DC21F"/>
              </a:solidFill>
              <a:latin typeface="Calibri Light" panose="020F0302020204030204" pitchFamily="34" charset="0"/>
              <a:cs typeface="Calibri Light" panose="020F0302020204030204" pitchFamily="34" charset="0"/>
            </a:endParaRPr>
          </a:p>
        </p:txBody>
      </p:sp>
      <p:graphicFrame>
        <p:nvGraphicFramePr>
          <p:cNvPr id="9" name="表 8">
            <a:extLst>
              <a:ext uri="{FF2B5EF4-FFF2-40B4-BE49-F238E27FC236}">
                <a16:creationId xmlns:a16="http://schemas.microsoft.com/office/drawing/2014/main" id="{AC877D99-9E3A-4C83-9152-128BE50914B4}"/>
              </a:ext>
            </a:extLst>
          </p:cNvPr>
          <p:cNvGraphicFramePr>
            <a:graphicFrameLocks noGrp="1"/>
          </p:cNvGraphicFramePr>
          <p:nvPr>
            <p:extLst>
              <p:ext uri="{D42A27DB-BD31-4B8C-83A1-F6EECF244321}">
                <p14:modId xmlns:p14="http://schemas.microsoft.com/office/powerpoint/2010/main" val="3239828060"/>
              </p:ext>
            </p:extLst>
          </p:nvPr>
        </p:nvGraphicFramePr>
        <p:xfrm>
          <a:off x="577107" y="1299128"/>
          <a:ext cx="6357188" cy="2807214"/>
        </p:xfrm>
        <a:graphic>
          <a:graphicData uri="http://schemas.openxmlformats.org/drawingml/2006/table">
            <a:tbl>
              <a:tblPr firstRow="1" bandRow="1">
                <a:tableStyleId>{5940675A-B579-460E-94D1-54222C63F5DA}</a:tableStyleId>
              </a:tblPr>
              <a:tblGrid>
                <a:gridCol w="1936237">
                  <a:extLst>
                    <a:ext uri="{9D8B030D-6E8A-4147-A177-3AD203B41FA5}">
                      <a16:colId xmlns:a16="http://schemas.microsoft.com/office/drawing/2014/main" val="1366717076"/>
                    </a:ext>
                  </a:extLst>
                </a:gridCol>
                <a:gridCol w="4420951">
                  <a:extLst>
                    <a:ext uri="{9D8B030D-6E8A-4147-A177-3AD203B41FA5}">
                      <a16:colId xmlns:a16="http://schemas.microsoft.com/office/drawing/2014/main" val="2213606694"/>
                    </a:ext>
                  </a:extLst>
                </a:gridCol>
              </a:tblGrid>
              <a:tr h="426884">
                <a:tc>
                  <a:txBody>
                    <a:bodyPr/>
                    <a:lstStyle/>
                    <a:p>
                      <a:pPr algn="ctr"/>
                      <a:r>
                        <a:rPr kumimoji="1" lang="ja-JP" altLang="en-US" sz="2400" dirty="0">
                          <a:latin typeface="HG丸ｺﾞｼｯｸM-PRO" panose="020F0600000000000000" pitchFamily="50" charset="-128"/>
                          <a:ea typeface="HG丸ｺﾞｼｯｸM-PRO" panose="020F0600000000000000" pitchFamily="50" charset="-128"/>
                        </a:rPr>
                        <a:t>講座名</a:t>
                      </a:r>
                    </a:p>
                  </a:txBody>
                  <a:tcPr/>
                </a:tc>
                <a:tc>
                  <a:txBody>
                    <a:bodyPr/>
                    <a:lstStyle/>
                    <a:p>
                      <a:pPr algn="ctr"/>
                      <a:r>
                        <a:rPr kumimoji="1" lang="ja-JP" altLang="en-US" sz="2000" dirty="0"/>
                        <a:t>コモンズ・ルーム　</a:t>
                      </a:r>
                      <a:r>
                        <a:rPr kumimoji="1" lang="en-US" altLang="ja-JP" sz="2000" dirty="0"/>
                        <a:t>season</a:t>
                      </a:r>
                      <a:r>
                        <a:rPr kumimoji="1" lang="ja-JP" altLang="en-US" sz="2000" dirty="0"/>
                        <a:t>１－２</a:t>
                      </a:r>
                      <a:endParaRPr kumimoji="1" lang="en-US" altLang="ja-JP" sz="2000" dirty="0"/>
                    </a:p>
                    <a:p>
                      <a:pPr algn="ctr"/>
                      <a:r>
                        <a:rPr kumimoji="1" lang="ja-JP" altLang="en-US" sz="1400" dirty="0"/>
                        <a:t>（２０１９年４月１０日（水）１７：３０～）</a:t>
                      </a:r>
                    </a:p>
                  </a:txBody>
                  <a:tcPr/>
                </a:tc>
                <a:extLst>
                  <a:ext uri="{0D108BD9-81ED-4DB2-BD59-A6C34878D82A}">
                    <a16:rowId xmlns:a16="http://schemas.microsoft.com/office/drawing/2014/main" val="181476484"/>
                  </a:ext>
                </a:extLst>
              </a:tr>
              <a:tr h="607566">
                <a:tc>
                  <a:txBody>
                    <a:bodyPr/>
                    <a:lstStyle/>
                    <a:p>
                      <a:pPr algn="ctr"/>
                      <a:r>
                        <a:rPr kumimoji="1" lang="ja-JP" altLang="en-US" sz="1100" dirty="0">
                          <a:latin typeface="HG丸ｺﾞｼｯｸM-PRO" panose="020F0600000000000000" pitchFamily="50" charset="-128"/>
                          <a:ea typeface="HG丸ｺﾞｼｯｸM-PRO" panose="020F0600000000000000" pitchFamily="50" charset="-128"/>
                        </a:rPr>
                        <a:t>（フリガナ）</a:t>
                      </a:r>
                      <a:endParaRPr kumimoji="1" lang="en-US" altLang="ja-JP" sz="1100" dirty="0">
                        <a:latin typeface="HG丸ｺﾞｼｯｸM-PRO" panose="020F0600000000000000" pitchFamily="50" charset="-128"/>
                        <a:ea typeface="HG丸ｺﾞｼｯｸM-PRO" panose="020F0600000000000000" pitchFamily="50" charset="-128"/>
                      </a:endParaRPr>
                    </a:p>
                    <a:p>
                      <a:pPr algn="ctr"/>
                      <a:r>
                        <a:rPr kumimoji="1" lang="ja-JP" altLang="en-US" sz="2400" dirty="0">
                          <a:latin typeface="HG丸ｺﾞｼｯｸM-PRO" panose="020F0600000000000000" pitchFamily="50" charset="-128"/>
                          <a:ea typeface="HG丸ｺﾞｼｯｸM-PRO" panose="020F0600000000000000" pitchFamily="50" charset="-128"/>
                        </a:rPr>
                        <a:t>氏名</a:t>
                      </a:r>
                    </a:p>
                  </a:txBody>
                  <a:tcPr/>
                </a:tc>
                <a:tc>
                  <a:txBody>
                    <a:bodyPr/>
                    <a:lstStyle/>
                    <a:p>
                      <a:endParaRPr kumimoji="1" lang="ja-JP" altLang="en-US" sz="2400" dirty="0"/>
                    </a:p>
                  </a:txBody>
                  <a:tcPr/>
                </a:tc>
                <a:extLst>
                  <a:ext uri="{0D108BD9-81ED-4DB2-BD59-A6C34878D82A}">
                    <a16:rowId xmlns:a16="http://schemas.microsoft.com/office/drawing/2014/main" val="1070623847"/>
                  </a:ext>
                </a:extLst>
              </a:tr>
              <a:tr h="447701">
                <a:tc>
                  <a:txBody>
                    <a:bodyPr/>
                    <a:lstStyle/>
                    <a:p>
                      <a:pPr algn="ctr"/>
                      <a:r>
                        <a:rPr kumimoji="1" lang="ja-JP" altLang="en-US" sz="2400" dirty="0">
                          <a:latin typeface="HG丸ｺﾞｼｯｸM-PRO" panose="020F0600000000000000" pitchFamily="50" charset="-128"/>
                          <a:ea typeface="HG丸ｺﾞｼｯｸM-PRO" panose="020F0600000000000000" pitchFamily="50" charset="-128"/>
                        </a:rPr>
                        <a:t>勤務先</a:t>
                      </a:r>
                    </a:p>
                  </a:txBody>
                  <a:tcPr/>
                </a:tc>
                <a:tc>
                  <a:txBody>
                    <a:bodyPr/>
                    <a:lstStyle/>
                    <a:p>
                      <a:endParaRPr kumimoji="1" lang="ja-JP" altLang="en-US" sz="2400" dirty="0"/>
                    </a:p>
                  </a:txBody>
                  <a:tcPr/>
                </a:tc>
                <a:extLst>
                  <a:ext uri="{0D108BD9-81ED-4DB2-BD59-A6C34878D82A}">
                    <a16:rowId xmlns:a16="http://schemas.microsoft.com/office/drawing/2014/main" val="1724815102"/>
                  </a:ext>
                </a:extLst>
              </a:tr>
              <a:tr h="475494">
                <a:tc>
                  <a:txBody>
                    <a:bodyPr/>
                    <a:lstStyle/>
                    <a:p>
                      <a:pPr algn="ctr"/>
                      <a:r>
                        <a:rPr kumimoji="1" lang="ja-JP" altLang="en-US" sz="2400" dirty="0">
                          <a:latin typeface="HG丸ｺﾞｼｯｸM-PRO" panose="020F0600000000000000" pitchFamily="50" charset="-128"/>
                          <a:ea typeface="HG丸ｺﾞｼｯｸM-PRO" panose="020F0600000000000000" pitchFamily="50" charset="-128"/>
                        </a:rPr>
                        <a:t>役職</a:t>
                      </a:r>
                    </a:p>
                  </a:txBody>
                  <a:tcPr/>
                </a:tc>
                <a:tc>
                  <a:txBody>
                    <a:bodyPr/>
                    <a:lstStyle/>
                    <a:p>
                      <a:endParaRPr kumimoji="1" lang="ja-JP" altLang="en-US" sz="2400"/>
                    </a:p>
                  </a:txBody>
                  <a:tcPr/>
                </a:tc>
                <a:extLst>
                  <a:ext uri="{0D108BD9-81ED-4DB2-BD59-A6C34878D82A}">
                    <a16:rowId xmlns:a16="http://schemas.microsoft.com/office/drawing/2014/main" val="3017563864"/>
                  </a:ext>
                </a:extLst>
              </a:tr>
              <a:tr h="626782">
                <a:tc>
                  <a:txBody>
                    <a:bodyPr/>
                    <a:lstStyle/>
                    <a:p>
                      <a:pPr algn="ctr"/>
                      <a:r>
                        <a:rPr kumimoji="1" lang="ja-JP" altLang="en-US" sz="2400" dirty="0">
                          <a:latin typeface="HG丸ｺﾞｼｯｸM-PRO" panose="020F0600000000000000" pitchFamily="50" charset="-128"/>
                          <a:ea typeface="HG丸ｺﾞｼｯｸM-PRO" panose="020F0600000000000000" pitchFamily="50" charset="-128"/>
                        </a:rPr>
                        <a:t>連絡先</a:t>
                      </a:r>
                      <a:endParaRPr kumimoji="1" lang="en-US" altLang="ja-JP" sz="2400" dirty="0">
                        <a:latin typeface="HG丸ｺﾞｼｯｸM-PRO" panose="020F0600000000000000" pitchFamily="50" charset="-128"/>
                        <a:ea typeface="HG丸ｺﾞｼｯｸM-PRO" panose="020F0600000000000000" pitchFamily="50" charset="-128"/>
                      </a:endParaRPr>
                    </a:p>
                    <a:p>
                      <a:pPr algn="ctr"/>
                      <a:r>
                        <a:rPr kumimoji="1" lang="ja-JP" altLang="en-US" sz="1100" dirty="0">
                          <a:latin typeface="HG丸ｺﾞｼｯｸM-PRO" panose="020F0600000000000000" pitchFamily="50" charset="-128"/>
                          <a:ea typeface="HG丸ｺﾞｼｯｸM-PRO" panose="020F0600000000000000" pitchFamily="50" charset="-128"/>
                        </a:rPr>
                        <a:t>（電話・メールアドレス</a:t>
                      </a:r>
                      <a:r>
                        <a:rPr kumimoji="1" lang="ja-JP" altLang="en-US" sz="1200" dirty="0">
                          <a:latin typeface="HG丸ｺﾞｼｯｸM-PRO" panose="020F0600000000000000" pitchFamily="50" charset="-128"/>
                          <a:ea typeface="HG丸ｺﾞｼｯｸM-PRO" panose="020F0600000000000000" pitchFamily="50" charset="-128"/>
                        </a:rPr>
                        <a:t>）</a:t>
                      </a:r>
                    </a:p>
                  </a:txBody>
                  <a:tcPr/>
                </a:tc>
                <a:tc>
                  <a:txBody>
                    <a:bodyPr/>
                    <a:lstStyle/>
                    <a:p>
                      <a:r>
                        <a:rPr kumimoji="1" lang="ja-JP" altLang="en-US" sz="1800" dirty="0">
                          <a:latin typeface="HG丸ｺﾞｼｯｸM-PRO" panose="020F0600000000000000" pitchFamily="50" charset="-128"/>
                          <a:ea typeface="HG丸ｺﾞｼｯｸM-PRO" panose="020F0600000000000000" pitchFamily="50" charset="-128"/>
                        </a:rPr>
                        <a:t>電　話：　　　　　　　　　　　　　　</a:t>
                      </a:r>
                      <a:endParaRPr kumimoji="1" lang="en-US" altLang="ja-JP" sz="1800" dirty="0">
                        <a:latin typeface="HG丸ｺﾞｼｯｸM-PRO" panose="020F0600000000000000" pitchFamily="50" charset="-128"/>
                        <a:ea typeface="HG丸ｺﾞｼｯｸM-PRO" panose="020F0600000000000000" pitchFamily="50" charset="-128"/>
                      </a:endParaRPr>
                    </a:p>
                    <a:p>
                      <a:r>
                        <a:rPr kumimoji="1" lang="ja-JP" altLang="en-US" sz="1800" dirty="0">
                          <a:latin typeface="HG丸ｺﾞｼｯｸM-PRO" panose="020F0600000000000000" pitchFamily="50" charset="-128"/>
                          <a:ea typeface="HG丸ｺﾞｼｯｸM-PRO" panose="020F0600000000000000" pitchFamily="50" charset="-128"/>
                        </a:rPr>
                        <a:t>メール：　　　　　　　　　　　　　</a:t>
                      </a:r>
                      <a:endParaRPr kumimoji="1" lang="en-US" altLang="ja-JP" sz="1100"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2002840427"/>
                  </a:ext>
                </a:extLst>
              </a:tr>
            </a:tbl>
          </a:graphicData>
        </a:graphic>
      </p:graphicFrame>
      <p:sp>
        <p:nvSpPr>
          <p:cNvPr id="10" name="テキスト ボックス 9">
            <a:extLst>
              <a:ext uri="{FF2B5EF4-FFF2-40B4-BE49-F238E27FC236}">
                <a16:creationId xmlns:a16="http://schemas.microsoft.com/office/drawing/2014/main" id="{AFDC983F-3F2D-4BF1-BD94-461E0EDF4739}"/>
              </a:ext>
            </a:extLst>
          </p:cNvPr>
          <p:cNvSpPr txBox="1"/>
          <p:nvPr/>
        </p:nvSpPr>
        <p:spPr>
          <a:xfrm>
            <a:off x="577107" y="4245781"/>
            <a:ext cx="6382268" cy="646331"/>
          </a:xfrm>
          <a:prstGeom prst="rect">
            <a:avLst/>
          </a:prstGeom>
          <a:noFill/>
        </p:spPr>
        <p:txBody>
          <a:bodyPr wrap="square" rtlCol="0">
            <a:spAutoFit/>
          </a:bodyPr>
          <a:lstStyle/>
          <a:p>
            <a:r>
              <a:rPr kumimoji="1" lang="ja-JP" altLang="en-US" sz="1200" dirty="0"/>
              <a:t>＊個人情報につきましては、本セミナーの</a:t>
            </a:r>
            <a:r>
              <a:rPr lang="ja-JP" altLang="en-US" sz="1200" dirty="0"/>
              <a:t>ご案内、出席確認等</a:t>
            </a:r>
            <a:r>
              <a:rPr kumimoji="1" lang="ja-JP" altLang="en-US" sz="1200" dirty="0"/>
              <a:t>のために使用します。</a:t>
            </a:r>
            <a:endParaRPr kumimoji="1" lang="en-US" altLang="ja-JP" sz="1200" dirty="0"/>
          </a:p>
          <a:p>
            <a:r>
              <a:rPr lang="ja-JP" altLang="en-US" sz="1200" dirty="0"/>
              <a:t>＊</a:t>
            </a:r>
            <a:r>
              <a:rPr lang="ja-JP" altLang="en-US" sz="1200" u="sng" dirty="0"/>
              <a:t>参加の確定につきましては、お申込み後、当事務所より改めてご案内をさせていただきます。</a:t>
            </a:r>
            <a:endParaRPr lang="en-US" altLang="ja-JP" sz="1200" u="sng" dirty="0"/>
          </a:p>
          <a:p>
            <a:r>
              <a:rPr lang="ja-JP" altLang="en-US" sz="1200" dirty="0"/>
              <a:t>＊参加確定後のキャンセルはできません。キャンセルの場合、参加費用をお支払いいただきます。</a:t>
            </a:r>
            <a:endParaRPr kumimoji="1" lang="ja-JP" altLang="en-US" sz="1200" dirty="0"/>
          </a:p>
        </p:txBody>
      </p:sp>
      <p:sp>
        <p:nvSpPr>
          <p:cNvPr id="11" name="テキスト ボックス 10">
            <a:extLst>
              <a:ext uri="{FF2B5EF4-FFF2-40B4-BE49-F238E27FC236}">
                <a16:creationId xmlns:a16="http://schemas.microsoft.com/office/drawing/2014/main" id="{EBAC557F-8EBC-4E8F-ABD4-C1D7702F8620}"/>
              </a:ext>
            </a:extLst>
          </p:cNvPr>
          <p:cNvSpPr txBox="1"/>
          <p:nvPr/>
        </p:nvSpPr>
        <p:spPr>
          <a:xfrm>
            <a:off x="4670783" y="4841326"/>
            <a:ext cx="2847720" cy="261610"/>
          </a:xfrm>
          <a:prstGeom prst="rect">
            <a:avLst/>
          </a:prstGeom>
          <a:noFill/>
        </p:spPr>
        <p:txBody>
          <a:bodyPr wrap="square" rtlCol="0">
            <a:spAutoFit/>
          </a:bodyPr>
          <a:lstStyle/>
          <a:p>
            <a:r>
              <a:rPr kumimoji="1" lang="ja-JP" altLang="en-US" sz="1100" dirty="0"/>
              <a:t>＊テーマや内容は変更する場合があります。</a:t>
            </a:r>
          </a:p>
        </p:txBody>
      </p:sp>
    </p:spTree>
    <p:extLst>
      <p:ext uri="{BB962C8B-B14F-4D97-AF65-F5344CB8AC3E}">
        <p14:creationId xmlns:p14="http://schemas.microsoft.com/office/powerpoint/2010/main" val="3530775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1.pptx" id="{D8CEF92E-E621-4889-A2C4-D44EA4896D94}" vid="{7BA0B976-7AA0-4750-86DE-53A6EBAC7E7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51</Template>
  <TotalTime>1250</TotalTime>
  <Words>968</Words>
  <Application>Microsoft Office PowerPoint</Application>
  <PresentationFormat>ユーザー設定</PresentationFormat>
  <Paragraphs>98</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HGP創英角ﾎﾟｯﾌﾟ体</vt:lpstr>
      <vt:lpstr>HG丸ｺﾞｼｯｸM-PRO</vt:lpstr>
      <vt:lpstr>小塚ゴシック Pro B</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Yuichiro konno</dc:creator>
  <cp:lastModifiedBy>jimukyoku2f</cp:lastModifiedBy>
  <cp:revision>121</cp:revision>
  <cp:lastPrinted>2019-02-25T07:30:46Z</cp:lastPrinted>
  <dcterms:created xsi:type="dcterms:W3CDTF">2013-08-08T01:25:55Z</dcterms:created>
  <dcterms:modified xsi:type="dcterms:W3CDTF">2019-02-25T07:30:47Z</dcterms:modified>
</cp:coreProperties>
</file>